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2"/>
  </p:notesMasterIdLst>
  <p:sldIdLst>
    <p:sldId id="256" r:id="rId2"/>
    <p:sldId id="28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</p:sldIdLst>
  <p:sldSz cx="18288000" cy="10287000"/>
  <p:notesSz cx="6858000" cy="9144000"/>
  <p:embeddedFontLst>
    <p:embeddedFont>
      <p:font typeface="Arial Bold" panose="020B0704020202020204" pitchFamily="34" charset="0"/>
      <p:regular r:id="rId33"/>
      <p:bold r:id="rId34"/>
    </p:embeddedFont>
    <p:embeddedFont>
      <p:font typeface="Arimo" panose="020B0604020202020204" charset="0"/>
      <p:regular r:id="rId35"/>
    </p:embeddedFont>
    <p:embeddedFont>
      <p:font typeface="Arimo Bold" panose="020B0604020202020204" charset="0"/>
      <p:regular r:id="rId36"/>
    </p:embeddedFont>
    <p:embeddedFont>
      <p:font typeface="Arimo Italics" panose="020B0604020202020204" charset="0"/>
      <p:regular r:id="rId37"/>
    </p:embeddedFont>
    <p:embeddedFont>
      <p:font typeface="Khula" panose="020B0604020202020204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3.sv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30.png"/><Relationship Id="rId4" Type="http://schemas.openxmlformats.org/officeDocument/2006/relationships/image" Target="../media/image27.sv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6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1.svg"/><Relationship Id="rId5" Type="http://schemas.openxmlformats.org/officeDocument/2006/relationships/image" Target="../media/image38.svg"/><Relationship Id="rId10" Type="http://schemas.openxmlformats.org/officeDocument/2006/relationships/image" Target="../media/image20.png"/><Relationship Id="rId4" Type="http://schemas.openxmlformats.org/officeDocument/2006/relationships/image" Target="../media/image37.png"/><Relationship Id="rId9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2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9.svg"/><Relationship Id="rId5" Type="http://schemas.openxmlformats.org/officeDocument/2006/relationships/image" Target="../media/image40.svg"/><Relationship Id="rId10" Type="http://schemas.openxmlformats.org/officeDocument/2006/relationships/image" Target="../media/image8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0" Type="http://schemas.openxmlformats.org/officeDocument/2006/relationships/image" Target="../media/image47.svg"/><Relationship Id="rId4" Type="http://schemas.openxmlformats.org/officeDocument/2006/relationships/image" Target="../media/image2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3.svg"/><Relationship Id="rId5" Type="http://schemas.openxmlformats.org/officeDocument/2006/relationships/image" Target="../media/image3.sv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693704" y="3517170"/>
            <a:ext cx="12763644" cy="4740937"/>
            <a:chOff x="0" y="0"/>
            <a:chExt cx="17018192" cy="63212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18192" cy="6321250"/>
            </a:xfrm>
            <a:custGeom>
              <a:avLst/>
              <a:gdLst/>
              <a:ahLst/>
              <a:cxnLst/>
              <a:rect l="l" t="t" r="r" b="b"/>
              <a:pathLst>
                <a:path w="17018192" h="6321250">
                  <a:moveTo>
                    <a:pt x="0" y="0"/>
                  </a:moveTo>
                  <a:lnTo>
                    <a:pt x="17018192" y="0"/>
                  </a:lnTo>
                  <a:lnTo>
                    <a:pt x="17018192" y="6321250"/>
                  </a:lnTo>
                  <a:lnTo>
                    <a:pt x="0" y="6321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17018192" cy="62641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8640"/>
                </a:lnSpc>
              </a:pPr>
              <a:r>
                <a:rPr lang="en-US" sz="8000" b="1">
                  <a:solidFill>
                    <a:srgbClr val="12125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Hand Gesture Recognition System </a:t>
              </a:r>
              <a:r>
                <a:rPr lang="en-US" sz="8000" b="1">
                  <a:solidFill>
                    <a:srgbClr val="D12E2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Enabling Real-Time Interaction Through Hand Movements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539437" y="1613450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6"/>
                </a:lnTo>
                <a:lnTo>
                  <a:pt x="0" y="2227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901649" y="1270980"/>
            <a:ext cx="1503300" cy="2912662"/>
          </a:xfrm>
          <a:custGeom>
            <a:avLst/>
            <a:gdLst/>
            <a:ahLst/>
            <a:cxnLst/>
            <a:rect l="l" t="t" r="r" b="b"/>
            <a:pathLst>
              <a:path w="1503300" h="2912662">
                <a:moveTo>
                  <a:pt x="0" y="0"/>
                </a:moveTo>
                <a:lnTo>
                  <a:pt x="1503300" y="0"/>
                </a:lnTo>
                <a:lnTo>
                  <a:pt x="1503300" y="2912662"/>
                </a:lnTo>
                <a:lnTo>
                  <a:pt x="0" y="2912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0" r="-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558588" y="6937773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6" y="0"/>
                </a:lnTo>
                <a:lnTo>
                  <a:pt x="2227706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840376" y="6764124"/>
            <a:ext cx="1663999" cy="2574909"/>
          </a:xfrm>
          <a:custGeom>
            <a:avLst/>
            <a:gdLst/>
            <a:ahLst/>
            <a:cxnLst/>
            <a:rect l="l" t="t" r="r" b="b"/>
            <a:pathLst>
              <a:path w="1663999" h="2574909">
                <a:moveTo>
                  <a:pt x="0" y="0"/>
                </a:moveTo>
                <a:lnTo>
                  <a:pt x="1663999" y="0"/>
                </a:lnTo>
                <a:lnTo>
                  <a:pt x="1663999" y="2574909"/>
                </a:lnTo>
                <a:lnTo>
                  <a:pt x="0" y="25749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7" b="-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6788" y="448688"/>
            <a:ext cx="17314450" cy="9389650"/>
          </a:xfrm>
          <a:custGeom>
            <a:avLst/>
            <a:gdLst/>
            <a:ahLst/>
            <a:cxnLst/>
            <a:rect l="l" t="t" r="r" b="b"/>
            <a:pathLst>
              <a:path w="17314450" h="9389650">
                <a:moveTo>
                  <a:pt x="0" y="0"/>
                </a:moveTo>
                <a:lnTo>
                  <a:pt x="17314449" y="0"/>
                </a:lnTo>
                <a:lnTo>
                  <a:pt x="17314449" y="9389649"/>
                </a:lnTo>
                <a:lnTo>
                  <a:pt x="0" y="9389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00501" y="1856443"/>
            <a:ext cx="8814074" cy="76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 - Dataset: Hand Gesture Recognition Database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2025" y="806425"/>
            <a:ext cx="5319750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Data Collection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3533" y="3705625"/>
            <a:ext cx="9620242" cy="159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- Data Augmentation 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- Normalize pixel values (scale 0–1)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- Simple Data Visualization</a:t>
            </a:r>
          </a:p>
          <a:p>
            <a:pPr algn="l">
              <a:lnSpc>
                <a:spcPts val="3358"/>
              </a:lnSpc>
            </a:pPr>
            <a:endParaRPr lang="en-US" sz="2799">
              <a:solidFill>
                <a:srgbClr val="12125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0501" y="2770225"/>
            <a:ext cx="5319750" cy="100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Data Preprocessing</a:t>
            </a:r>
          </a:p>
        </p:txBody>
      </p:sp>
      <p:sp>
        <p:nvSpPr>
          <p:cNvPr id="9" name="Freeform 9"/>
          <p:cNvSpPr/>
          <p:nvPr/>
        </p:nvSpPr>
        <p:spPr>
          <a:xfrm>
            <a:off x="14647162" y="837263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6" y="0"/>
                </a:lnTo>
                <a:lnTo>
                  <a:pt x="2227706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733772" y="566364"/>
            <a:ext cx="1810702" cy="2769344"/>
          </a:xfrm>
          <a:custGeom>
            <a:avLst/>
            <a:gdLst/>
            <a:ahLst/>
            <a:cxnLst/>
            <a:rect l="l" t="t" r="r" b="b"/>
            <a:pathLst>
              <a:path w="1810702" h="2769344">
                <a:moveTo>
                  <a:pt x="0" y="0"/>
                </a:moveTo>
                <a:lnTo>
                  <a:pt x="1810702" y="0"/>
                </a:lnTo>
                <a:lnTo>
                  <a:pt x="1810702" y="2769344"/>
                </a:lnTo>
                <a:lnTo>
                  <a:pt x="0" y="2769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92" r="-19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7646892" y="4061012"/>
            <a:ext cx="9223248" cy="5385530"/>
            <a:chOff x="0" y="0"/>
            <a:chExt cx="12297664" cy="71807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97664" cy="7180707"/>
            </a:xfrm>
            <a:custGeom>
              <a:avLst/>
              <a:gdLst/>
              <a:ahLst/>
              <a:cxnLst/>
              <a:rect l="l" t="t" r="r" b="b"/>
              <a:pathLst>
                <a:path w="12297664" h="7180707">
                  <a:moveTo>
                    <a:pt x="0" y="0"/>
                  </a:moveTo>
                  <a:lnTo>
                    <a:pt x="12297664" y="0"/>
                  </a:lnTo>
                  <a:lnTo>
                    <a:pt x="12297664" y="7180707"/>
                  </a:lnTo>
                  <a:lnTo>
                    <a:pt x="0" y="7180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9353" r="-935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637600" y="5995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81800" y="2026022"/>
            <a:ext cx="8062200" cy="1054688"/>
            <a:chOff x="0" y="0"/>
            <a:chExt cx="10749600" cy="14062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49600" cy="1406250"/>
            </a:xfrm>
            <a:custGeom>
              <a:avLst/>
              <a:gdLst/>
              <a:ahLst/>
              <a:cxnLst/>
              <a:rect l="l" t="t" r="r" b="b"/>
              <a:pathLst>
                <a:path w="10749600" h="1406250">
                  <a:moveTo>
                    <a:pt x="0" y="0"/>
                  </a:moveTo>
                  <a:lnTo>
                    <a:pt x="10749600" y="0"/>
                  </a:lnTo>
                  <a:lnTo>
                    <a:pt x="10749600" y="1406250"/>
                  </a:lnTo>
                  <a:lnTo>
                    <a:pt x="0" y="1406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749600" cy="14253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280"/>
                </a:lnSpc>
              </a:pPr>
              <a:r>
                <a:rPr lang="en-US" sz="4400" b="1">
                  <a:solidFill>
                    <a:srgbClr val="12125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Model Selection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4515819" y="857903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843238" y="600124"/>
            <a:ext cx="1877596" cy="2595032"/>
          </a:xfrm>
          <a:custGeom>
            <a:avLst/>
            <a:gdLst/>
            <a:ahLst/>
            <a:cxnLst/>
            <a:rect l="l" t="t" r="r" b="b"/>
            <a:pathLst>
              <a:path w="1877596" h="2595032">
                <a:moveTo>
                  <a:pt x="0" y="0"/>
                </a:moveTo>
                <a:lnTo>
                  <a:pt x="1877596" y="0"/>
                </a:lnTo>
                <a:lnTo>
                  <a:pt x="1877596" y="2595032"/>
                </a:lnTo>
                <a:lnTo>
                  <a:pt x="0" y="25950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0" r="-12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081800" y="5129212"/>
            <a:ext cx="8062200" cy="1054687"/>
            <a:chOff x="0" y="0"/>
            <a:chExt cx="10749600" cy="1406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49600" cy="1406250"/>
            </a:xfrm>
            <a:custGeom>
              <a:avLst/>
              <a:gdLst/>
              <a:ahLst/>
              <a:cxnLst/>
              <a:rect l="l" t="t" r="r" b="b"/>
              <a:pathLst>
                <a:path w="10749600" h="1406250">
                  <a:moveTo>
                    <a:pt x="0" y="0"/>
                  </a:moveTo>
                  <a:lnTo>
                    <a:pt x="10749600" y="0"/>
                  </a:lnTo>
                  <a:lnTo>
                    <a:pt x="10749600" y="1406250"/>
                  </a:lnTo>
                  <a:lnTo>
                    <a:pt x="0" y="1406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0749600" cy="14253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280"/>
                </a:lnSpc>
              </a:pPr>
              <a:r>
                <a:rPr lang="en-US" sz="4400" b="1">
                  <a:solidFill>
                    <a:srgbClr val="12125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Model Training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37457" y="3282355"/>
            <a:ext cx="12548140" cy="76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- A Convolutional Neural Network (CNN) was selected for handling the gesture image classification task.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3225" y="6197515"/>
            <a:ext cx="8314064" cy="322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Optimizer: Adam with learning rate 0.0008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Loss function: Categorical Crossentropy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Metrics: Accuracy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Epochs: 15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Batch size: 64 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Data Augmentation: rotation, zoom, width/height shift, shear, horizontal flip</a:t>
            </a:r>
          </a:p>
          <a:p>
            <a:pPr algn="l">
              <a:lnSpc>
                <a:spcPts val="3358"/>
              </a:lnSpc>
            </a:pPr>
            <a:endParaRPr lang="en-US" sz="2799">
              <a:solidFill>
                <a:srgbClr val="12125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670139" y="6267213"/>
            <a:ext cx="8314064" cy="322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Callbacks: EarlyStopping (patience=7, restore best weights), ReduceLROnPlateau (patience=3, factor=0.3, min_lr=1e-6)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Validation: monitored on validation set during training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Output: trained CNN model ready for evaluation</a:t>
            </a:r>
          </a:p>
          <a:p>
            <a:pPr algn="l">
              <a:lnSpc>
                <a:spcPts val="3358"/>
              </a:lnSpc>
            </a:pPr>
            <a:endParaRPr lang="en-US" sz="2799">
              <a:solidFill>
                <a:srgbClr val="12125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45085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521525" y="684525"/>
            <a:ext cx="15244950" cy="9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Model Architecture</a:t>
            </a:r>
          </a:p>
          <a:p>
            <a:pPr algn="ctr">
              <a:lnSpc>
                <a:spcPts val="7680"/>
              </a:lnSpc>
            </a:pPr>
            <a:endParaRPr lang="en-US" sz="6400" b="1">
              <a:solidFill>
                <a:srgbClr val="121259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66864" y="2323470"/>
          <a:ext cx="16256000" cy="7010400"/>
        </p:xfrm>
        <a:graphic>
          <a:graphicData uri="http://schemas.openxmlformats.org/drawingml/2006/table">
            <a:tbl>
              <a:tblPr/>
              <a:tblGrid>
                <a:gridCol w="325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Layer Type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Filters / Units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Kernel / Size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Activation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Dropout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Conv2D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3x3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ReLU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0.25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Conv2D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3x3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ReLU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MaxPooling2D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2x2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Conv2D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3x3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ReLU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0.30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Conv2D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3x3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ReLU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MaxPooling2D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2x2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Conv2D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3x3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ReLU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0.40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Conv2D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3x3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ReLU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MaxPooling2D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2x2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Dense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256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ReLU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0.50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Dense (Output)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num_classes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Softmax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521523" y="343773"/>
            <a:ext cx="15244950" cy="9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Confusion matrix to show correct and incorrect predictions</a:t>
            </a:r>
          </a:p>
          <a:p>
            <a:pPr algn="ctr">
              <a:lnSpc>
                <a:spcPts val="7439"/>
              </a:lnSpc>
            </a:pPr>
            <a:endParaRPr lang="en-US" sz="6199" b="1">
              <a:solidFill>
                <a:srgbClr val="121259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3003176" y="2420472"/>
            <a:ext cx="12281630" cy="7225570"/>
            <a:chOff x="0" y="0"/>
            <a:chExt cx="16375507" cy="96340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75507" cy="9634093"/>
            </a:xfrm>
            <a:custGeom>
              <a:avLst/>
              <a:gdLst/>
              <a:ahLst/>
              <a:cxnLst/>
              <a:rect l="l" t="t" r="r" b="b"/>
              <a:pathLst>
                <a:path w="16375507" h="9634093">
                  <a:moveTo>
                    <a:pt x="0" y="0"/>
                  </a:moveTo>
                  <a:lnTo>
                    <a:pt x="16375507" y="0"/>
                  </a:lnTo>
                  <a:lnTo>
                    <a:pt x="16375507" y="9634093"/>
                  </a:lnTo>
                  <a:lnTo>
                    <a:pt x="0" y="9634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7989" b="-179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3845241"/>
            <a:ext cx="18175094" cy="339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80"/>
              </a:lnSpc>
            </a:pPr>
            <a:r>
              <a:rPr lang="en-US" sz="10899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Real-Time Demo &amp; Applications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44171" y="1721083"/>
            <a:ext cx="8537550" cy="211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03.</a:t>
            </a:r>
          </a:p>
        </p:txBody>
      </p:sp>
      <p:sp>
        <p:nvSpPr>
          <p:cNvPr id="6" name="Freeform 6"/>
          <p:cNvSpPr/>
          <p:nvPr/>
        </p:nvSpPr>
        <p:spPr>
          <a:xfrm>
            <a:off x="1795575" y="1546587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103042" y="1413311"/>
            <a:ext cx="1612791" cy="2494306"/>
          </a:xfrm>
          <a:custGeom>
            <a:avLst/>
            <a:gdLst/>
            <a:ahLst/>
            <a:cxnLst/>
            <a:rect l="l" t="t" r="r" b="b"/>
            <a:pathLst>
              <a:path w="1612791" h="2494306">
                <a:moveTo>
                  <a:pt x="0" y="0"/>
                </a:moveTo>
                <a:lnTo>
                  <a:pt x="1612791" y="0"/>
                </a:lnTo>
                <a:lnTo>
                  <a:pt x="1612791" y="2494306"/>
                </a:lnTo>
                <a:lnTo>
                  <a:pt x="0" y="2494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5" r="-1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798099" y="6743364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6"/>
                </a:lnTo>
                <a:lnTo>
                  <a:pt x="0" y="2227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154845" y="6476150"/>
            <a:ext cx="1514289" cy="2762185"/>
          </a:xfrm>
          <a:custGeom>
            <a:avLst/>
            <a:gdLst/>
            <a:ahLst/>
            <a:cxnLst/>
            <a:rect l="l" t="t" r="r" b="b"/>
            <a:pathLst>
              <a:path w="1514289" h="2762185">
                <a:moveTo>
                  <a:pt x="0" y="0"/>
                </a:moveTo>
                <a:lnTo>
                  <a:pt x="1514289" y="0"/>
                </a:lnTo>
                <a:lnTo>
                  <a:pt x="1514289" y="2762185"/>
                </a:lnTo>
                <a:lnTo>
                  <a:pt x="0" y="27621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" r="-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202931" y="990600"/>
            <a:ext cx="9566964" cy="30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Real-Time Demo &amp; Applications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77239" y="3705044"/>
            <a:ext cx="9418348" cy="507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 -Capture live hand gestures using a camera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 -Predict gestures in real-time with the trained model</a:t>
            </a:r>
          </a:p>
          <a:p>
            <a:pPr algn="l">
              <a:lnSpc>
                <a:spcPts val="3358"/>
              </a:lnSpc>
            </a:pPr>
            <a:endParaRPr lang="en-US" sz="2799">
              <a:solidFill>
                <a:srgbClr val="121259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Practical applications: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- Control a mouse or presentations .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- Interact with VR environments .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- Accessibility tools for people with speech difficulties .</a:t>
            </a:r>
          </a:p>
        </p:txBody>
      </p:sp>
      <p:sp>
        <p:nvSpPr>
          <p:cNvPr id="6" name="Freeform 6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608337" y="2381590"/>
            <a:ext cx="11071327" cy="6876710"/>
            <a:chOff x="0" y="0"/>
            <a:chExt cx="14761769" cy="91689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761718" cy="9168892"/>
            </a:xfrm>
            <a:custGeom>
              <a:avLst/>
              <a:gdLst/>
              <a:ahLst/>
              <a:cxnLst/>
              <a:rect l="l" t="t" r="r" b="b"/>
              <a:pathLst>
                <a:path w="14761718" h="9168892">
                  <a:moveTo>
                    <a:pt x="0" y="0"/>
                  </a:moveTo>
                  <a:lnTo>
                    <a:pt x="14761718" y="0"/>
                  </a:lnTo>
                  <a:lnTo>
                    <a:pt x="14761718" y="9168892"/>
                  </a:lnTo>
                  <a:lnTo>
                    <a:pt x="0" y="9168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813115"/>
            <a:ext cx="1225154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Real-Time Demo &amp; Applications</a:t>
            </a:r>
          </a:p>
        </p:txBody>
      </p:sp>
      <p:sp>
        <p:nvSpPr>
          <p:cNvPr id="7" name="Freeform 7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3366153" y="2503847"/>
            <a:ext cx="11555694" cy="6754453"/>
            <a:chOff x="0" y="0"/>
            <a:chExt cx="15407592" cy="90059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07639" cy="9005951"/>
            </a:xfrm>
            <a:custGeom>
              <a:avLst/>
              <a:gdLst/>
              <a:ahLst/>
              <a:cxnLst/>
              <a:rect l="l" t="t" r="r" b="b"/>
              <a:pathLst>
                <a:path w="15407639" h="9005951">
                  <a:moveTo>
                    <a:pt x="0" y="0"/>
                  </a:moveTo>
                  <a:lnTo>
                    <a:pt x="15407639" y="0"/>
                  </a:lnTo>
                  <a:lnTo>
                    <a:pt x="15407639" y="9005951"/>
                  </a:lnTo>
                  <a:lnTo>
                    <a:pt x="0" y="9005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813115"/>
            <a:ext cx="1225154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Real-Time Demo &amp; Applications</a:t>
            </a:r>
          </a:p>
        </p:txBody>
      </p:sp>
      <p:sp>
        <p:nvSpPr>
          <p:cNvPr id="7" name="Freeform 7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627331" y="3825167"/>
            <a:ext cx="6250950" cy="30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Video </a:t>
            </a:r>
          </a:p>
        </p:txBody>
      </p:sp>
      <p:sp>
        <p:nvSpPr>
          <p:cNvPr id="5" name="Freeform 5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265093" y="1028700"/>
            <a:ext cx="15757814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775185" y="2296709"/>
            <a:ext cx="5566471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838"/>
              </a:lnSpc>
            </a:pPr>
            <a:r>
              <a:rPr lang="en-US" sz="8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OUR TEAM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49571" y="4362450"/>
            <a:ext cx="6737629" cy="299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8"/>
              </a:lnSpc>
            </a:pPr>
            <a:r>
              <a:rPr lang="en-US" sz="3898" dirty="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Aya Ashraf</a:t>
            </a:r>
          </a:p>
          <a:p>
            <a:pPr algn="ctr">
              <a:lnSpc>
                <a:spcPts val="4678"/>
              </a:lnSpc>
            </a:pPr>
            <a:r>
              <a:rPr lang="en-US" sz="3898" dirty="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Tasnim </a:t>
            </a:r>
            <a:r>
              <a:rPr lang="en-US" sz="3898" dirty="0" err="1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Qotb</a:t>
            </a:r>
            <a:endParaRPr lang="en-US" sz="3898" dirty="0">
              <a:solidFill>
                <a:srgbClr val="121259"/>
              </a:solidFill>
              <a:latin typeface="Arimo"/>
              <a:ea typeface="Arimo"/>
              <a:cs typeface="Arimo"/>
              <a:sym typeface="Arimo"/>
            </a:endParaRPr>
          </a:p>
          <a:p>
            <a:pPr algn="ctr">
              <a:lnSpc>
                <a:spcPts val="4678"/>
              </a:lnSpc>
            </a:pPr>
            <a:r>
              <a:rPr lang="en-US" sz="3898" dirty="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Mohammed Saied</a:t>
            </a:r>
          </a:p>
          <a:p>
            <a:pPr algn="ctr">
              <a:lnSpc>
                <a:spcPts val="4678"/>
              </a:lnSpc>
            </a:pPr>
            <a:r>
              <a:rPr lang="en-US" sz="3898" dirty="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Mohammed Osama </a:t>
            </a:r>
          </a:p>
          <a:p>
            <a:pPr algn="ctr">
              <a:lnSpc>
                <a:spcPts val="4678"/>
              </a:lnSpc>
            </a:pPr>
            <a:r>
              <a:rPr lang="en-US" sz="3898" dirty="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Ahmed Barakat</a:t>
            </a:r>
          </a:p>
        </p:txBody>
      </p:sp>
      <p:sp>
        <p:nvSpPr>
          <p:cNvPr id="6" name="Freeform 6"/>
          <p:cNvSpPr/>
          <p:nvPr/>
        </p:nvSpPr>
        <p:spPr>
          <a:xfrm>
            <a:off x="14703852" y="1182855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6"/>
                </a:lnTo>
                <a:lnTo>
                  <a:pt x="0" y="2227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240000" y="989576"/>
            <a:ext cx="1511010" cy="2614264"/>
          </a:xfrm>
          <a:custGeom>
            <a:avLst/>
            <a:gdLst/>
            <a:ahLst/>
            <a:cxnLst/>
            <a:rect l="l" t="t" r="r" b="b"/>
            <a:pathLst>
              <a:path w="1511010" h="2614264">
                <a:moveTo>
                  <a:pt x="0" y="0"/>
                </a:moveTo>
                <a:lnTo>
                  <a:pt x="1511010" y="0"/>
                </a:lnTo>
                <a:lnTo>
                  <a:pt x="1511010" y="2614264"/>
                </a:lnTo>
                <a:lnTo>
                  <a:pt x="0" y="2614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6" r="-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86580" y="6764412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8" y="0"/>
                </a:lnTo>
                <a:lnTo>
                  <a:pt x="2227708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44888" y="6927301"/>
            <a:ext cx="1711092" cy="2064818"/>
          </a:xfrm>
          <a:custGeom>
            <a:avLst/>
            <a:gdLst/>
            <a:ahLst/>
            <a:cxnLst/>
            <a:rect l="l" t="t" r="r" b="b"/>
            <a:pathLst>
              <a:path w="1711092" h="2064818">
                <a:moveTo>
                  <a:pt x="0" y="0"/>
                </a:moveTo>
                <a:lnTo>
                  <a:pt x="1711092" y="0"/>
                </a:lnTo>
                <a:lnTo>
                  <a:pt x="1711092" y="2064818"/>
                </a:lnTo>
                <a:lnTo>
                  <a:pt x="0" y="2064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8" r="-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486788" y="448688"/>
            <a:ext cx="17314450" cy="9389650"/>
          </a:xfrm>
          <a:custGeom>
            <a:avLst/>
            <a:gdLst/>
            <a:ahLst/>
            <a:cxnLst/>
            <a:rect l="l" t="t" r="r" b="b"/>
            <a:pathLst>
              <a:path w="17314450" h="9389650">
                <a:moveTo>
                  <a:pt x="0" y="0"/>
                </a:moveTo>
                <a:lnTo>
                  <a:pt x="17314449" y="0"/>
                </a:lnTo>
                <a:lnTo>
                  <a:pt x="17314449" y="9389649"/>
                </a:lnTo>
                <a:lnTo>
                  <a:pt x="0" y="9389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270096" y="3379101"/>
            <a:ext cx="14307022" cy="396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ML FLOW WORKFLOW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75225" y="1360551"/>
            <a:ext cx="8537550" cy="211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04.</a:t>
            </a:r>
          </a:p>
        </p:txBody>
      </p:sp>
      <p:sp>
        <p:nvSpPr>
          <p:cNvPr id="7" name="Freeform 7"/>
          <p:cNvSpPr/>
          <p:nvPr/>
        </p:nvSpPr>
        <p:spPr>
          <a:xfrm>
            <a:off x="1962629" y="1351199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270096" y="1217923"/>
            <a:ext cx="1612791" cy="2494306"/>
          </a:xfrm>
          <a:custGeom>
            <a:avLst/>
            <a:gdLst/>
            <a:ahLst/>
            <a:cxnLst/>
            <a:rect l="l" t="t" r="r" b="b"/>
            <a:pathLst>
              <a:path w="1612791" h="2494306">
                <a:moveTo>
                  <a:pt x="0" y="0"/>
                </a:moveTo>
                <a:lnTo>
                  <a:pt x="1612791" y="0"/>
                </a:lnTo>
                <a:lnTo>
                  <a:pt x="1612791" y="2494306"/>
                </a:lnTo>
                <a:lnTo>
                  <a:pt x="0" y="24943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75" r="-1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798099" y="6743364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6"/>
                </a:lnTo>
                <a:lnTo>
                  <a:pt x="0" y="22277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154845" y="6476150"/>
            <a:ext cx="1514289" cy="2762185"/>
          </a:xfrm>
          <a:custGeom>
            <a:avLst/>
            <a:gdLst/>
            <a:ahLst/>
            <a:cxnLst/>
            <a:rect l="l" t="t" r="r" b="b"/>
            <a:pathLst>
              <a:path w="1514289" h="2762185">
                <a:moveTo>
                  <a:pt x="0" y="0"/>
                </a:moveTo>
                <a:lnTo>
                  <a:pt x="1514289" y="0"/>
                </a:lnTo>
                <a:lnTo>
                  <a:pt x="1514289" y="2762185"/>
                </a:lnTo>
                <a:lnTo>
                  <a:pt x="0" y="27621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" r="-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9582" y="1003650"/>
            <a:ext cx="17448418" cy="3745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0"/>
              </a:lnSpc>
            </a:pPr>
            <a:r>
              <a:rPr lang="en-US" sz="80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Mlflow for Hand Gesture Recognition with CNN</a:t>
            </a:r>
          </a:p>
          <a:p>
            <a:pPr algn="l">
              <a:lnSpc>
                <a:spcPts val="9700"/>
              </a:lnSpc>
            </a:pPr>
            <a:r>
              <a:rPr lang="en-US" sz="77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1482" y="4189444"/>
            <a:ext cx="16393477" cy="56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48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Integrating MLflow for reproducible experiment tracking.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0891" y="5842350"/>
            <a:ext cx="3243638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800" b="1">
                <a:solidFill>
                  <a:srgbClr val="121259"/>
                </a:solidFill>
                <a:latin typeface="Arial Bold"/>
                <a:ea typeface="Arial Bold"/>
                <a:cs typeface="Arial Bold"/>
                <a:sym typeface="Arial Bold"/>
              </a:rPr>
              <a:t>Goal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81999" y="5842350"/>
            <a:ext cx="2252186" cy="66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800" b="1">
                <a:solidFill>
                  <a:srgbClr val="121259"/>
                </a:solidFill>
                <a:latin typeface="Arial Bold"/>
                <a:ea typeface="Arial Bold"/>
                <a:cs typeface="Arial Bold"/>
                <a:sym typeface="Arial Bold"/>
              </a:rPr>
              <a:t>Approach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56703" y="5842350"/>
            <a:ext cx="3243638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800" b="1">
                <a:solidFill>
                  <a:srgbClr val="121259"/>
                </a:solidFill>
                <a:latin typeface="Arial Bold"/>
                <a:ea typeface="Arial Bold"/>
                <a:cs typeface="Arial Bold"/>
                <a:sym typeface="Arial Bold"/>
              </a:rPr>
              <a:t>Dataset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05705" y="6564951"/>
            <a:ext cx="4745634" cy="229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38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LeapGestRecog(10 gestures)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35275" y="6564951"/>
            <a:ext cx="4745634" cy="1152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38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CNN + MLflow tracking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6718" y="6564951"/>
            <a:ext cx="4794940" cy="1152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38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Reproducible ML workflow.</a:t>
            </a:r>
          </a:p>
        </p:txBody>
      </p:sp>
      <p:sp>
        <p:nvSpPr>
          <p:cNvPr id="12" name="Freeform 12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46296" y="508449"/>
            <a:ext cx="13884104" cy="124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0"/>
              </a:lnSpc>
            </a:pPr>
            <a:r>
              <a:rPr lang="en-US" sz="77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Dataset &amp; Preprocessing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6295" y="2086502"/>
            <a:ext cx="7864299" cy="749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4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LeapGestRecog 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6296" y="2417811"/>
            <a:ext cx="8514956" cy="139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380" lvl="2" indent="-209127" algn="l">
              <a:lnSpc>
                <a:spcPts val="6198"/>
              </a:lnSpc>
              <a:buFont typeface="Arial"/>
              <a:buChar char="⚬"/>
            </a:pPr>
            <a:r>
              <a:rPr lang="en-US" sz="26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20,000 images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6296" y="3314406"/>
            <a:ext cx="8514956" cy="139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380" lvl="2" indent="-209127" algn="l">
              <a:lnSpc>
                <a:spcPts val="6198"/>
              </a:lnSpc>
              <a:buFont typeface="Arial"/>
              <a:buChar char="⚬"/>
            </a:pPr>
            <a:r>
              <a:rPr lang="en-US" sz="26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10 gesture classes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6296" y="4277146"/>
            <a:ext cx="8514956" cy="139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380" lvl="2" indent="-209127" algn="l">
              <a:lnSpc>
                <a:spcPts val="6198"/>
              </a:lnSpc>
              <a:buFont typeface="Arial"/>
              <a:buChar char="⚬"/>
            </a:pPr>
            <a:r>
              <a:rPr lang="en-US" sz="26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10 subjects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6296" y="5239886"/>
            <a:ext cx="8514956" cy="139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380" lvl="2" indent="-209127" algn="l">
              <a:lnSpc>
                <a:spcPts val="6198"/>
              </a:lnSpc>
              <a:buFont typeface="Arial"/>
              <a:buChar char="⚬"/>
            </a:pPr>
            <a:r>
              <a:rPr lang="en-US" sz="26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Grayscale images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73044" y="2085970"/>
            <a:ext cx="5925264" cy="854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4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Preprocessing Steps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73044" y="2408286"/>
            <a:ext cx="8514956" cy="139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380" lvl="2" indent="-209127" algn="l">
              <a:lnSpc>
                <a:spcPts val="6198"/>
              </a:lnSpc>
              <a:buFont typeface="Arial"/>
              <a:buChar char="⚬"/>
            </a:pPr>
            <a:r>
              <a:rPr lang="en-US" sz="26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Resized to 128x128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73044" y="3313874"/>
            <a:ext cx="8514956" cy="139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380" lvl="2" indent="-209127" algn="l">
              <a:lnSpc>
                <a:spcPts val="6198"/>
              </a:lnSpc>
              <a:buFont typeface="Arial"/>
              <a:buChar char="⚬"/>
            </a:pPr>
            <a:r>
              <a:rPr lang="en-US" sz="26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Normalized [0, 1]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73044" y="4276614"/>
            <a:ext cx="8514956" cy="139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380" lvl="2" indent="-209127" algn="l">
              <a:lnSpc>
                <a:spcPts val="6198"/>
              </a:lnSpc>
              <a:buFont typeface="Arial"/>
              <a:buChar char="⚬"/>
            </a:pPr>
            <a:r>
              <a:rPr lang="en-US" sz="26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One-hot encoded labels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73044" y="5239354"/>
            <a:ext cx="8514956" cy="139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380" lvl="2" indent="-209127" algn="l">
              <a:lnSpc>
                <a:spcPts val="6198"/>
              </a:lnSpc>
              <a:buFont typeface="Arial"/>
              <a:buChar char="⚬"/>
            </a:pPr>
            <a:r>
              <a:rPr lang="en-US" sz="26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Stratified split: 70% Train, 15% Val, 15% Test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525409"/>
            <a:ext cx="493776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8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Data Augmentation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0048" y="7913660"/>
            <a:ext cx="15334656" cy="1083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8"/>
              </a:lnSpc>
            </a:pPr>
            <a:r>
              <a:rPr lang="en-US" sz="30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Keras ImageDataGenerator for robustness (rotations, shifts, zooms, shears, horizontal flips).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783622" y="1899814"/>
            <a:ext cx="28575" cy="5074800"/>
            <a:chOff x="0" y="0"/>
            <a:chExt cx="38100" cy="676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100" cy="6766433"/>
            </a:xfrm>
            <a:custGeom>
              <a:avLst/>
              <a:gdLst/>
              <a:ahLst/>
              <a:cxnLst/>
              <a:rect l="l" t="t" r="r" b="b"/>
              <a:pathLst>
                <a:path w="38100" h="6766433">
                  <a:moveTo>
                    <a:pt x="38100" y="19050"/>
                  </a:moveTo>
                  <a:lnTo>
                    <a:pt x="38100" y="6747383"/>
                  </a:lnTo>
                  <a:cubicBezTo>
                    <a:pt x="38100" y="6757924"/>
                    <a:pt x="29591" y="6766433"/>
                    <a:pt x="19050" y="6766433"/>
                  </a:cubicBezTo>
                  <a:cubicBezTo>
                    <a:pt x="8509" y="6766433"/>
                    <a:pt x="0" y="6757924"/>
                    <a:pt x="0" y="6747383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42394" y="535146"/>
            <a:ext cx="12516406" cy="123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7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CNN Model &amp; Training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0954" y="2497202"/>
            <a:ext cx="5870846" cy="62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8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Convolutional Blocks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8219" y="3078390"/>
            <a:ext cx="4972606" cy="2461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38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3 blocks: Conv (ReLU), Batch Norm, Max Pooling, Dropout.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67510" y="2497202"/>
            <a:ext cx="3138726" cy="66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8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Dense Layers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23332" y="3017762"/>
            <a:ext cx="5227082" cy="243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38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Flatten, Dense (256 units, ReLU), Batch Norm, Dropout (0.5).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66917" y="2497202"/>
            <a:ext cx="3002994" cy="66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8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Output Layer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59964" y="2932792"/>
            <a:ext cx="5216900" cy="2433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38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Dense (10 units, Softmax) for gesture probabilities.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39064" y="6185418"/>
            <a:ext cx="2395822" cy="94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3600" b="1" spc="4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Optimizer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97080" y="6185417"/>
            <a:ext cx="3809762" cy="94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3600" spc="4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Adam (lr = 0.0008)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06075" y="6858475"/>
            <a:ext cx="1796788" cy="94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3600" b="1" spc="4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Loss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66465" y="6828060"/>
            <a:ext cx="5070991" cy="94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3600" spc="4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Categorical crossentropy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96214" y="7594440"/>
            <a:ext cx="1720949" cy="94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3600" b="1" spc="4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Metric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59522" y="7546540"/>
            <a:ext cx="1884878" cy="94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3600" spc="4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Accuracy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96214" y="8333912"/>
            <a:ext cx="1946229" cy="94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3600" b="1" spc="4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Epochs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47048" y="8333912"/>
            <a:ext cx="509826" cy="94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3600" spc="4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15</a:t>
            </a:r>
          </a:p>
        </p:txBody>
      </p:sp>
      <p:sp>
        <p:nvSpPr>
          <p:cNvPr id="19" name="Freeform 19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348485" y="1079348"/>
            <a:ext cx="9569530" cy="1285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2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MLflow Integration &amp;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6428" y="4127196"/>
            <a:ext cx="4268629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Parameters Logged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4383" y="4703458"/>
            <a:ext cx="4608910" cy="312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3200" spc="41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Image size, batch size, epochs, optimizer, learning rate, and model architecture.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36719" y="4127196"/>
            <a:ext cx="3378637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Metrics Logged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36719" y="4741558"/>
            <a:ext cx="4608910" cy="159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3200" spc="41">
                <a:solidFill>
                  <a:srgbClr val="121259"/>
                </a:solidFill>
                <a:latin typeface="Khula"/>
                <a:ea typeface="Khula"/>
                <a:cs typeface="Khula"/>
                <a:sym typeface="Khula"/>
              </a:rPr>
              <a:t>Train/Validation/Test Accuracy &amp; Loss.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1511" y="4127196"/>
            <a:ext cx="3632478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Artifacts Logged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1511" y="4741558"/>
            <a:ext cx="4608910" cy="306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3200" spc="41">
                <a:solidFill>
                  <a:srgbClr val="121259"/>
                </a:solidFill>
                <a:latin typeface="Khula"/>
                <a:ea typeface="Khula"/>
                <a:cs typeface="Khula"/>
                <a:sym typeface="Khula"/>
              </a:rPr>
              <a:t>Confusion matrix, classification report, label mappings, trained Keras model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832845" y="1446886"/>
            <a:ext cx="14711958" cy="134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108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95% Test Accuracy !!!!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72590" y="3591523"/>
            <a:ext cx="11742820" cy="108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sz="36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Strong performance after 15 epochs.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26055" y="4800600"/>
            <a:ext cx="12925537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36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MLflow enables reproducibility, comparison, and debugging.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3076" y="6453783"/>
            <a:ext cx="16231496" cy="99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This run serves as a solid baseline for future hyperparameter exploration and model deployment.</a:t>
            </a:r>
          </a:p>
          <a:p>
            <a:pPr algn="ctr">
              <a:lnSpc>
                <a:spcPts val="3358"/>
              </a:lnSpc>
            </a:pPr>
            <a:endParaRPr lang="en-US" sz="2799" b="1">
              <a:solidFill>
                <a:srgbClr val="121259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10031" y="3524114"/>
            <a:ext cx="17516738" cy="501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Challenges, Future Improvements &amp; 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75225" y="1318061"/>
            <a:ext cx="8537550" cy="211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05.</a:t>
            </a:r>
          </a:p>
        </p:txBody>
      </p:sp>
      <p:sp>
        <p:nvSpPr>
          <p:cNvPr id="6" name="Freeform 6"/>
          <p:cNvSpPr/>
          <p:nvPr/>
        </p:nvSpPr>
        <p:spPr>
          <a:xfrm>
            <a:off x="1795575" y="1546587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103042" y="1413311"/>
            <a:ext cx="1612791" cy="2494306"/>
          </a:xfrm>
          <a:custGeom>
            <a:avLst/>
            <a:gdLst/>
            <a:ahLst/>
            <a:cxnLst/>
            <a:rect l="l" t="t" r="r" b="b"/>
            <a:pathLst>
              <a:path w="1612791" h="2494306">
                <a:moveTo>
                  <a:pt x="0" y="0"/>
                </a:moveTo>
                <a:lnTo>
                  <a:pt x="1612791" y="0"/>
                </a:lnTo>
                <a:lnTo>
                  <a:pt x="1612791" y="2494306"/>
                </a:lnTo>
                <a:lnTo>
                  <a:pt x="0" y="2494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5" r="-1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798099" y="6743364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6"/>
                </a:lnTo>
                <a:lnTo>
                  <a:pt x="0" y="2227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154845" y="6476150"/>
            <a:ext cx="1514289" cy="2762185"/>
          </a:xfrm>
          <a:custGeom>
            <a:avLst/>
            <a:gdLst/>
            <a:ahLst/>
            <a:cxnLst/>
            <a:rect l="l" t="t" r="r" b="b"/>
            <a:pathLst>
              <a:path w="1514289" h="2762185">
                <a:moveTo>
                  <a:pt x="0" y="0"/>
                </a:moveTo>
                <a:lnTo>
                  <a:pt x="1514289" y="0"/>
                </a:lnTo>
                <a:lnTo>
                  <a:pt x="1514289" y="2762185"/>
                </a:lnTo>
                <a:lnTo>
                  <a:pt x="0" y="27621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" r="-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-2540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521525" y="1169045"/>
            <a:ext cx="152449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8"/>
              </a:lnSpc>
            </a:pPr>
            <a:r>
              <a:rPr lang="en-US" sz="5998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Challenges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56697" y="4952305"/>
            <a:ext cx="3743550" cy="110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Not enough examples for all gestures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0217" y="4105105"/>
            <a:ext cx="5242590" cy="100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Limited Dataset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54927" y="4952305"/>
            <a:ext cx="3743550" cy="110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Different hand positions, lighting, and backgrounds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54929" y="4105105"/>
            <a:ext cx="3743550" cy="100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Variations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43453" y="4952305"/>
            <a:ext cx="3743550" cy="110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Maintaining fast and accurate recognition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81345" y="4105105"/>
            <a:ext cx="6553228" cy="100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Real-Time Performance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65308" y="3183092"/>
            <a:ext cx="3926400" cy="1173488"/>
            <a:chOff x="0" y="0"/>
            <a:chExt cx="5235200" cy="15646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35200" cy="1564650"/>
            </a:xfrm>
            <a:custGeom>
              <a:avLst/>
              <a:gdLst/>
              <a:ahLst/>
              <a:cxnLst/>
              <a:rect l="l" t="t" r="r" b="b"/>
              <a:pathLst>
                <a:path w="5235200" h="1564650">
                  <a:moveTo>
                    <a:pt x="0" y="0"/>
                  </a:moveTo>
                  <a:lnTo>
                    <a:pt x="5235200" y="0"/>
                  </a:lnTo>
                  <a:lnTo>
                    <a:pt x="5235200" y="1564650"/>
                  </a:lnTo>
                  <a:lnTo>
                    <a:pt x="0" y="1564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5235200" cy="158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4999" b="1">
                  <a:solidFill>
                    <a:srgbClr val="D12E2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01.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63520" y="3183092"/>
            <a:ext cx="3926400" cy="1173488"/>
            <a:chOff x="0" y="0"/>
            <a:chExt cx="5235200" cy="15646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35200" cy="1564650"/>
            </a:xfrm>
            <a:custGeom>
              <a:avLst/>
              <a:gdLst/>
              <a:ahLst/>
              <a:cxnLst/>
              <a:rect l="l" t="t" r="r" b="b"/>
              <a:pathLst>
                <a:path w="5235200" h="1564650">
                  <a:moveTo>
                    <a:pt x="0" y="0"/>
                  </a:moveTo>
                  <a:lnTo>
                    <a:pt x="5235200" y="0"/>
                  </a:lnTo>
                  <a:lnTo>
                    <a:pt x="5235200" y="1564650"/>
                  </a:lnTo>
                  <a:lnTo>
                    <a:pt x="0" y="1564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5235200" cy="158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4999" b="1">
                  <a:solidFill>
                    <a:srgbClr val="D12E2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02.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152070" y="3183092"/>
            <a:ext cx="3926400" cy="1173488"/>
            <a:chOff x="0" y="0"/>
            <a:chExt cx="5235200" cy="15646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235200" cy="1564650"/>
            </a:xfrm>
            <a:custGeom>
              <a:avLst/>
              <a:gdLst/>
              <a:ahLst/>
              <a:cxnLst/>
              <a:rect l="l" t="t" r="r" b="b"/>
              <a:pathLst>
                <a:path w="5235200" h="1564650">
                  <a:moveTo>
                    <a:pt x="0" y="0"/>
                  </a:moveTo>
                  <a:lnTo>
                    <a:pt x="5235200" y="0"/>
                  </a:lnTo>
                  <a:lnTo>
                    <a:pt x="5235200" y="1564650"/>
                  </a:lnTo>
                  <a:lnTo>
                    <a:pt x="0" y="1564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5235200" cy="158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4999" b="1">
                  <a:solidFill>
                    <a:srgbClr val="D12E2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03.</a:t>
              </a:r>
            </a:p>
          </p:txBody>
        </p:sp>
      </p:grpSp>
      <p:sp>
        <p:nvSpPr>
          <p:cNvPr id="20" name="Freeform 20" descr="Stopwatch 75% with solid fill"/>
          <p:cNvSpPr/>
          <p:nvPr/>
        </p:nvSpPr>
        <p:spPr>
          <a:xfrm>
            <a:off x="13136058" y="6487780"/>
            <a:ext cx="2324100" cy="2324100"/>
          </a:xfrm>
          <a:custGeom>
            <a:avLst/>
            <a:gdLst/>
            <a:ahLst/>
            <a:cxnLst/>
            <a:rect l="l" t="t" r="r" b="b"/>
            <a:pathLst>
              <a:path w="2324100" h="2324100">
                <a:moveTo>
                  <a:pt x="0" y="0"/>
                </a:moveTo>
                <a:lnTo>
                  <a:pt x="2324100" y="0"/>
                </a:lnTo>
                <a:lnTo>
                  <a:pt x="2324100" y="2324100"/>
                </a:lnTo>
                <a:lnTo>
                  <a:pt x="0" y="2324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 descr="Lights On with solid fill"/>
          <p:cNvSpPr/>
          <p:nvPr/>
        </p:nvSpPr>
        <p:spPr>
          <a:xfrm>
            <a:off x="7858962" y="6487780"/>
            <a:ext cx="2324100" cy="2324100"/>
          </a:xfrm>
          <a:custGeom>
            <a:avLst/>
            <a:gdLst/>
            <a:ahLst/>
            <a:cxnLst/>
            <a:rect l="l" t="t" r="r" b="b"/>
            <a:pathLst>
              <a:path w="2324100" h="2324100">
                <a:moveTo>
                  <a:pt x="0" y="0"/>
                </a:moveTo>
                <a:lnTo>
                  <a:pt x="2324100" y="0"/>
                </a:lnTo>
                <a:lnTo>
                  <a:pt x="2324100" y="2324100"/>
                </a:lnTo>
                <a:lnTo>
                  <a:pt x="0" y="23241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 descr="Paper with solid fill"/>
          <p:cNvSpPr/>
          <p:nvPr/>
        </p:nvSpPr>
        <p:spPr>
          <a:xfrm>
            <a:off x="3021784" y="6681720"/>
            <a:ext cx="2130160" cy="2130160"/>
          </a:xfrm>
          <a:custGeom>
            <a:avLst/>
            <a:gdLst/>
            <a:ahLst/>
            <a:cxnLst/>
            <a:rect l="l" t="t" r="r" b="b"/>
            <a:pathLst>
              <a:path w="2130160" h="2130160">
                <a:moveTo>
                  <a:pt x="0" y="0"/>
                </a:moveTo>
                <a:lnTo>
                  <a:pt x="2130160" y="0"/>
                </a:lnTo>
                <a:lnTo>
                  <a:pt x="2130160" y="2130160"/>
                </a:lnTo>
                <a:lnTo>
                  <a:pt x="0" y="21301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521625" y="1123325"/>
            <a:ext cx="15244950" cy="9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Future Improvements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33655" y="3672851"/>
            <a:ext cx="3383668" cy="146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Add more hand gestures and real-world variations for better accuracy.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33655" y="2794717"/>
            <a:ext cx="3551310" cy="76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Expand Dataset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1567" y="7019551"/>
            <a:ext cx="3652936" cy="146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Optimize the model to reduce latency and run faster on live video.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2679" y="5838951"/>
            <a:ext cx="4305732" cy="76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Improve Real-Time Performance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47511" y="3672851"/>
            <a:ext cx="4202934" cy="146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Apply gesture recognition in virtual or augmented reality environments.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79551" y="5738349"/>
            <a:ext cx="3754454" cy="76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Use Advanced Models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53281" y="6935871"/>
            <a:ext cx="3652936" cy="146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Experiment with newer pre-trained models for improved feature extraction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00087" y="2559919"/>
            <a:ext cx="3109350" cy="76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Integration with VR/AR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73979" y="3672851"/>
            <a:ext cx="4372820" cy="146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Help people with speech or mobility difficulties communicate more easily.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79553" y="2348017"/>
            <a:ext cx="4372822" cy="76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Accessibility Applications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14995" y="7093575"/>
            <a:ext cx="4137380" cy="146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Make the system work on multiple devices and operating systems for wider accessibility.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80315" y="5818043"/>
            <a:ext cx="5685110" cy="76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Cross-Platform Compatibility</a:t>
            </a:r>
          </a:p>
        </p:txBody>
      </p:sp>
      <p:grpSp>
        <p:nvGrpSpPr>
          <p:cNvPr id="17" name="Group 17"/>
          <p:cNvGrpSpPr/>
          <p:nvPr/>
        </p:nvGrpSpPr>
        <p:grpSpPr>
          <a:xfrm rot="5388540">
            <a:off x="-1153525" y="5715104"/>
            <a:ext cx="5720810" cy="9525"/>
            <a:chOff x="0" y="0"/>
            <a:chExt cx="7627747" cy="127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27747" cy="12700"/>
            </a:xfrm>
            <a:custGeom>
              <a:avLst/>
              <a:gdLst/>
              <a:ahLst/>
              <a:cxnLst/>
              <a:rect l="l" t="t" r="r" b="b"/>
              <a:pathLst>
                <a:path w="7627747" h="12700">
                  <a:moveTo>
                    <a:pt x="6350" y="0"/>
                  </a:moveTo>
                  <a:lnTo>
                    <a:pt x="7621397" y="0"/>
                  </a:lnTo>
                  <a:cubicBezTo>
                    <a:pt x="7624953" y="0"/>
                    <a:pt x="7627747" y="2794"/>
                    <a:pt x="7627747" y="6350"/>
                  </a:cubicBezTo>
                  <a:cubicBezTo>
                    <a:pt x="7627747" y="9906"/>
                    <a:pt x="7624953" y="12700"/>
                    <a:pt x="7621397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 rot="5640">
            <a:off x="1692583" y="5615502"/>
            <a:ext cx="15146817" cy="9525"/>
            <a:chOff x="0" y="0"/>
            <a:chExt cx="20195756" cy="127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195794" cy="12700"/>
            </a:xfrm>
            <a:custGeom>
              <a:avLst/>
              <a:gdLst/>
              <a:ahLst/>
              <a:cxnLst/>
              <a:rect l="l" t="t" r="r" b="b"/>
              <a:pathLst>
                <a:path w="20195794" h="12700">
                  <a:moveTo>
                    <a:pt x="6350" y="0"/>
                  </a:moveTo>
                  <a:lnTo>
                    <a:pt x="20189444" y="0"/>
                  </a:lnTo>
                  <a:cubicBezTo>
                    <a:pt x="20193000" y="0"/>
                    <a:pt x="20195794" y="2794"/>
                    <a:pt x="20195794" y="6350"/>
                  </a:cubicBezTo>
                  <a:cubicBezTo>
                    <a:pt x="20195794" y="9906"/>
                    <a:pt x="20193000" y="12700"/>
                    <a:pt x="20189444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 rot="3592680">
            <a:off x="14372291" y="4196924"/>
            <a:ext cx="3325806" cy="9525"/>
            <a:chOff x="0" y="0"/>
            <a:chExt cx="4434408" cy="127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434459" cy="12700"/>
            </a:xfrm>
            <a:custGeom>
              <a:avLst/>
              <a:gdLst/>
              <a:ahLst/>
              <a:cxnLst/>
              <a:rect l="l" t="t" r="r" b="b"/>
              <a:pathLst>
                <a:path w="4434459" h="12700">
                  <a:moveTo>
                    <a:pt x="6350" y="0"/>
                  </a:moveTo>
                  <a:lnTo>
                    <a:pt x="4428109" y="0"/>
                  </a:lnTo>
                  <a:cubicBezTo>
                    <a:pt x="4431665" y="0"/>
                    <a:pt x="4434459" y="2794"/>
                    <a:pt x="4434459" y="6350"/>
                  </a:cubicBezTo>
                  <a:cubicBezTo>
                    <a:pt x="4434459" y="9906"/>
                    <a:pt x="4431665" y="12700"/>
                    <a:pt x="4428109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 rot="7207200">
            <a:off x="14382912" y="7030726"/>
            <a:ext cx="3310480" cy="9525"/>
            <a:chOff x="0" y="0"/>
            <a:chExt cx="4413973" cy="127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414012" cy="12700"/>
            </a:xfrm>
            <a:custGeom>
              <a:avLst/>
              <a:gdLst/>
              <a:ahLst/>
              <a:cxnLst/>
              <a:rect l="l" t="t" r="r" b="b"/>
              <a:pathLst>
                <a:path w="4414012" h="12700">
                  <a:moveTo>
                    <a:pt x="6350" y="0"/>
                  </a:moveTo>
                  <a:lnTo>
                    <a:pt x="4407662" y="0"/>
                  </a:lnTo>
                  <a:cubicBezTo>
                    <a:pt x="4411218" y="0"/>
                    <a:pt x="4414012" y="2794"/>
                    <a:pt x="4414012" y="6350"/>
                  </a:cubicBezTo>
                  <a:cubicBezTo>
                    <a:pt x="4414012" y="9906"/>
                    <a:pt x="4411218" y="12700"/>
                    <a:pt x="4407662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 rot="3592680">
            <a:off x="9422672" y="4199030"/>
            <a:ext cx="3325806" cy="9525"/>
            <a:chOff x="0" y="0"/>
            <a:chExt cx="4434408" cy="127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434459" cy="12700"/>
            </a:xfrm>
            <a:custGeom>
              <a:avLst/>
              <a:gdLst/>
              <a:ahLst/>
              <a:cxnLst/>
              <a:rect l="l" t="t" r="r" b="b"/>
              <a:pathLst>
                <a:path w="4434459" h="12700">
                  <a:moveTo>
                    <a:pt x="6350" y="0"/>
                  </a:moveTo>
                  <a:lnTo>
                    <a:pt x="4428109" y="0"/>
                  </a:lnTo>
                  <a:cubicBezTo>
                    <a:pt x="4431665" y="0"/>
                    <a:pt x="4434459" y="2794"/>
                    <a:pt x="4434459" y="6350"/>
                  </a:cubicBezTo>
                  <a:cubicBezTo>
                    <a:pt x="4434459" y="9906"/>
                    <a:pt x="4431665" y="12700"/>
                    <a:pt x="4428109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 rot="7207200">
            <a:off x="9433294" y="7032821"/>
            <a:ext cx="3310480" cy="9525"/>
            <a:chOff x="0" y="0"/>
            <a:chExt cx="4413973" cy="127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414012" cy="12700"/>
            </a:xfrm>
            <a:custGeom>
              <a:avLst/>
              <a:gdLst/>
              <a:ahLst/>
              <a:cxnLst/>
              <a:rect l="l" t="t" r="r" b="b"/>
              <a:pathLst>
                <a:path w="4414012" h="12700">
                  <a:moveTo>
                    <a:pt x="6350" y="0"/>
                  </a:moveTo>
                  <a:lnTo>
                    <a:pt x="4407662" y="0"/>
                  </a:lnTo>
                  <a:cubicBezTo>
                    <a:pt x="4411218" y="0"/>
                    <a:pt x="4414012" y="2794"/>
                    <a:pt x="4414012" y="6350"/>
                  </a:cubicBezTo>
                  <a:cubicBezTo>
                    <a:pt x="4414012" y="9906"/>
                    <a:pt x="4411218" y="12700"/>
                    <a:pt x="4407662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 rot="3592680">
            <a:off x="4682032" y="4196925"/>
            <a:ext cx="3325806" cy="9525"/>
            <a:chOff x="0" y="0"/>
            <a:chExt cx="4434408" cy="127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434459" cy="12700"/>
            </a:xfrm>
            <a:custGeom>
              <a:avLst/>
              <a:gdLst/>
              <a:ahLst/>
              <a:cxnLst/>
              <a:rect l="l" t="t" r="r" b="b"/>
              <a:pathLst>
                <a:path w="4434459" h="12700">
                  <a:moveTo>
                    <a:pt x="6350" y="0"/>
                  </a:moveTo>
                  <a:lnTo>
                    <a:pt x="4428109" y="0"/>
                  </a:lnTo>
                  <a:cubicBezTo>
                    <a:pt x="4431665" y="0"/>
                    <a:pt x="4434459" y="2794"/>
                    <a:pt x="4434459" y="6350"/>
                  </a:cubicBezTo>
                  <a:cubicBezTo>
                    <a:pt x="4434459" y="9906"/>
                    <a:pt x="4431665" y="12700"/>
                    <a:pt x="4428109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 rot="7207200">
            <a:off x="4692643" y="7030726"/>
            <a:ext cx="3310480" cy="9525"/>
            <a:chOff x="0" y="0"/>
            <a:chExt cx="4413973" cy="127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414012" cy="12700"/>
            </a:xfrm>
            <a:custGeom>
              <a:avLst/>
              <a:gdLst/>
              <a:ahLst/>
              <a:cxnLst/>
              <a:rect l="l" t="t" r="r" b="b"/>
              <a:pathLst>
                <a:path w="4414012" h="12700">
                  <a:moveTo>
                    <a:pt x="6350" y="0"/>
                  </a:moveTo>
                  <a:lnTo>
                    <a:pt x="4407662" y="0"/>
                  </a:lnTo>
                  <a:cubicBezTo>
                    <a:pt x="4411218" y="0"/>
                    <a:pt x="4414012" y="2794"/>
                    <a:pt x="4414012" y="6350"/>
                  </a:cubicBezTo>
                  <a:cubicBezTo>
                    <a:pt x="4414012" y="9906"/>
                    <a:pt x="4411218" y="12700"/>
                    <a:pt x="4407662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Freeform 33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521625" y="1123325"/>
            <a:ext cx="15244950" cy="9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75033" y="2815541"/>
            <a:ext cx="14297510" cy="2861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 i="1">
                <a:solidFill>
                  <a:srgbClr val="121259"/>
                </a:solidFill>
                <a:latin typeface="Arimo Italics"/>
                <a:ea typeface="Arimo Italics"/>
                <a:cs typeface="Arimo Italics"/>
                <a:sym typeface="Arimo Italics"/>
              </a:rPr>
              <a:t>Recognizes hand gestures in real-time.</a:t>
            </a:r>
          </a:p>
          <a:p>
            <a:pPr algn="ctr">
              <a:lnSpc>
                <a:spcPts val="3358"/>
              </a:lnSpc>
            </a:pPr>
            <a:r>
              <a:rPr lang="en-US" sz="2799" i="1">
                <a:solidFill>
                  <a:srgbClr val="121259"/>
                </a:solidFill>
                <a:latin typeface="Arimo Italics"/>
                <a:ea typeface="Arimo Italics"/>
                <a:cs typeface="Arimo Italics"/>
                <a:sym typeface="Arimo Italics"/>
              </a:rPr>
              <a:t>Enables device control and assists people with speech difficulties.</a:t>
            </a:r>
          </a:p>
          <a:p>
            <a:pPr algn="ctr">
              <a:lnSpc>
                <a:spcPts val="3358"/>
              </a:lnSpc>
            </a:pPr>
            <a:r>
              <a:rPr lang="en-US" sz="2799" i="1">
                <a:solidFill>
                  <a:srgbClr val="121259"/>
                </a:solidFill>
                <a:latin typeface="Arimo Italics"/>
                <a:ea typeface="Arimo Italics"/>
                <a:cs typeface="Arimo Italics"/>
                <a:sym typeface="Arimo Italics"/>
              </a:rPr>
              <a:t>Utilizes deep learning and computer vision .</a:t>
            </a:r>
          </a:p>
          <a:p>
            <a:pPr algn="ctr">
              <a:lnSpc>
                <a:spcPts val="3358"/>
              </a:lnSpc>
            </a:pPr>
            <a:r>
              <a:rPr lang="en-US" sz="2799" i="1">
                <a:solidFill>
                  <a:srgbClr val="121259"/>
                </a:solidFill>
                <a:latin typeface="Arimo Italics"/>
                <a:ea typeface="Arimo Italics"/>
                <a:cs typeface="Arimo Italics"/>
                <a:sym typeface="Arimo Italics"/>
              </a:rPr>
              <a:t>Can be improved for greater speed, accuracy, and wider applications.</a:t>
            </a:r>
          </a:p>
        </p:txBody>
      </p:sp>
      <p:sp>
        <p:nvSpPr>
          <p:cNvPr id="6" name="Freeform 6"/>
          <p:cNvSpPr/>
          <p:nvPr/>
        </p:nvSpPr>
        <p:spPr>
          <a:xfrm>
            <a:off x="3735038" y="6508721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6" y="0"/>
                </a:lnTo>
                <a:lnTo>
                  <a:pt x="2227706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016826" y="6335072"/>
            <a:ext cx="1663999" cy="2574909"/>
          </a:xfrm>
          <a:custGeom>
            <a:avLst/>
            <a:gdLst/>
            <a:ahLst/>
            <a:cxnLst/>
            <a:rect l="l" t="t" r="r" b="b"/>
            <a:pathLst>
              <a:path w="1663999" h="2574909">
                <a:moveTo>
                  <a:pt x="0" y="0"/>
                </a:moveTo>
                <a:lnTo>
                  <a:pt x="1663999" y="0"/>
                </a:lnTo>
                <a:lnTo>
                  <a:pt x="1663999" y="2574909"/>
                </a:lnTo>
                <a:lnTo>
                  <a:pt x="0" y="25749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7" b="-3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2805770" y="6244428"/>
            <a:ext cx="2219134" cy="3170206"/>
            <a:chOff x="0" y="0"/>
            <a:chExt cx="2958846" cy="42269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58846" cy="4226941"/>
            </a:xfrm>
            <a:custGeom>
              <a:avLst/>
              <a:gdLst/>
              <a:ahLst/>
              <a:cxnLst/>
              <a:rect l="l" t="t" r="r" b="b"/>
              <a:pathLst>
                <a:path w="2958846" h="4226941">
                  <a:moveTo>
                    <a:pt x="0" y="0"/>
                  </a:moveTo>
                  <a:lnTo>
                    <a:pt x="2958846" y="0"/>
                  </a:lnTo>
                  <a:lnTo>
                    <a:pt x="2958846" y="4226941"/>
                  </a:lnTo>
                  <a:lnTo>
                    <a:pt x="0" y="4226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8180166" y="6659401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478012" y="6501812"/>
            <a:ext cx="1631780" cy="2543110"/>
          </a:xfrm>
          <a:custGeom>
            <a:avLst/>
            <a:gdLst/>
            <a:ahLst/>
            <a:cxnLst/>
            <a:rect l="l" t="t" r="r" b="b"/>
            <a:pathLst>
              <a:path w="1631780" h="2543110">
                <a:moveTo>
                  <a:pt x="0" y="0"/>
                </a:moveTo>
                <a:lnTo>
                  <a:pt x="1631780" y="0"/>
                </a:lnTo>
                <a:lnTo>
                  <a:pt x="1631780" y="2543110"/>
                </a:lnTo>
                <a:lnTo>
                  <a:pt x="0" y="25431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98" r="-1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540483" y="6414162"/>
            <a:ext cx="3198495" cy="1929861"/>
          </a:xfrm>
          <a:custGeom>
            <a:avLst/>
            <a:gdLst/>
            <a:ahLst/>
            <a:cxnLst/>
            <a:rect l="l" t="t" r="r" b="b"/>
            <a:pathLst>
              <a:path w="3198495" h="1929861">
                <a:moveTo>
                  <a:pt x="0" y="0"/>
                </a:moveTo>
                <a:lnTo>
                  <a:pt x="3198495" y="0"/>
                </a:lnTo>
                <a:lnTo>
                  <a:pt x="3198495" y="1929861"/>
                </a:lnTo>
                <a:lnTo>
                  <a:pt x="0" y="1929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47289" y="6859327"/>
            <a:ext cx="2706622" cy="47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3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3184763" y="5545692"/>
            <a:ext cx="560585" cy="560681"/>
          </a:xfrm>
          <a:custGeom>
            <a:avLst/>
            <a:gdLst/>
            <a:ahLst/>
            <a:cxnLst/>
            <a:rect l="l" t="t" r="r" b="b"/>
            <a:pathLst>
              <a:path w="560585" h="560681">
                <a:moveTo>
                  <a:pt x="0" y="0"/>
                </a:moveTo>
                <a:lnTo>
                  <a:pt x="560586" y="0"/>
                </a:lnTo>
                <a:lnTo>
                  <a:pt x="560586" y="560681"/>
                </a:lnTo>
                <a:lnTo>
                  <a:pt x="0" y="560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054479" y="5544622"/>
            <a:ext cx="3198495" cy="1929861"/>
          </a:xfrm>
          <a:custGeom>
            <a:avLst/>
            <a:gdLst/>
            <a:ahLst/>
            <a:cxnLst/>
            <a:rect l="l" t="t" r="r" b="b"/>
            <a:pathLst>
              <a:path w="3198495" h="1929861">
                <a:moveTo>
                  <a:pt x="0" y="0"/>
                </a:moveTo>
                <a:lnTo>
                  <a:pt x="3198495" y="0"/>
                </a:lnTo>
                <a:lnTo>
                  <a:pt x="3198495" y="1929861"/>
                </a:lnTo>
                <a:lnTo>
                  <a:pt x="0" y="1929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461285" y="6008835"/>
            <a:ext cx="2706622" cy="57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Overview</a:t>
            </a:r>
          </a:p>
        </p:txBody>
      </p:sp>
      <p:sp>
        <p:nvSpPr>
          <p:cNvPr id="9" name="Freeform 9"/>
          <p:cNvSpPr/>
          <p:nvPr/>
        </p:nvSpPr>
        <p:spPr>
          <a:xfrm>
            <a:off x="6698759" y="4676150"/>
            <a:ext cx="560585" cy="560681"/>
          </a:xfrm>
          <a:custGeom>
            <a:avLst/>
            <a:gdLst/>
            <a:ahLst/>
            <a:cxnLst/>
            <a:rect l="l" t="t" r="r" b="b"/>
            <a:pathLst>
              <a:path w="560585" h="560681">
                <a:moveTo>
                  <a:pt x="0" y="0"/>
                </a:moveTo>
                <a:lnTo>
                  <a:pt x="560586" y="0"/>
                </a:lnTo>
                <a:lnTo>
                  <a:pt x="560586" y="560681"/>
                </a:lnTo>
                <a:lnTo>
                  <a:pt x="0" y="560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568475" y="4675080"/>
            <a:ext cx="3198495" cy="1929861"/>
          </a:xfrm>
          <a:custGeom>
            <a:avLst/>
            <a:gdLst/>
            <a:ahLst/>
            <a:cxnLst/>
            <a:rect l="l" t="t" r="r" b="b"/>
            <a:pathLst>
              <a:path w="3198495" h="1929861">
                <a:moveTo>
                  <a:pt x="0" y="0"/>
                </a:moveTo>
                <a:lnTo>
                  <a:pt x="3198495" y="0"/>
                </a:lnTo>
                <a:lnTo>
                  <a:pt x="3198495" y="1929861"/>
                </a:lnTo>
                <a:lnTo>
                  <a:pt x="0" y="1929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975279" y="5120245"/>
            <a:ext cx="2706622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5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Demo &amp; Applications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212755" y="3806608"/>
            <a:ext cx="560585" cy="560681"/>
          </a:xfrm>
          <a:custGeom>
            <a:avLst/>
            <a:gdLst/>
            <a:ahLst/>
            <a:cxnLst/>
            <a:rect l="l" t="t" r="r" b="b"/>
            <a:pathLst>
              <a:path w="560585" h="560681">
                <a:moveTo>
                  <a:pt x="0" y="0"/>
                </a:moveTo>
                <a:lnTo>
                  <a:pt x="560586" y="0"/>
                </a:lnTo>
                <a:lnTo>
                  <a:pt x="560586" y="560681"/>
                </a:lnTo>
                <a:lnTo>
                  <a:pt x="0" y="560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082471" y="3805538"/>
            <a:ext cx="3198495" cy="1929861"/>
          </a:xfrm>
          <a:custGeom>
            <a:avLst/>
            <a:gdLst/>
            <a:ahLst/>
            <a:cxnLst/>
            <a:rect l="l" t="t" r="r" b="b"/>
            <a:pathLst>
              <a:path w="3198495" h="1929861">
                <a:moveTo>
                  <a:pt x="0" y="0"/>
                </a:moveTo>
                <a:lnTo>
                  <a:pt x="3198495" y="0"/>
                </a:lnTo>
                <a:lnTo>
                  <a:pt x="3198495" y="1929861"/>
                </a:lnTo>
                <a:lnTo>
                  <a:pt x="0" y="1929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89275" y="4288803"/>
            <a:ext cx="2706622" cy="227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8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ML Flow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726751" y="2937066"/>
            <a:ext cx="560585" cy="560681"/>
          </a:xfrm>
          <a:custGeom>
            <a:avLst/>
            <a:gdLst/>
            <a:ahLst/>
            <a:cxnLst/>
            <a:rect l="l" t="t" r="r" b="b"/>
            <a:pathLst>
              <a:path w="560585" h="560681">
                <a:moveTo>
                  <a:pt x="0" y="0"/>
                </a:moveTo>
                <a:lnTo>
                  <a:pt x="560586" y="0"/>
                </a:lnTo>
                <a:lnTo>
                  <a:pt x="560586" y="560681"/>
                </a:lnTo>
                <a:lnTo>
                  <a:pt x="0" y="560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4596467" y="2935996"/>
            <a:ext cx="3198495" cy="1929861"/>
          </a:xfrm>
          <a:custGeom>
            <a:avLst/>
            <a:gdLst/>
            <a:ahLst/>
            <a:cxnLst/>
            <a:rect l="l" t="t" r="r" b="b"/>
            <a:pathLst>
              <a:path w="3198495" h="1929861">
                <a:moveTo>
                  <a:pt x="0" y="0"/>
                </a:moveTo>
                <a:lnTo>
                  <a:pt x="3198495" y="0"/>
                </a:lnTo>
                <a:lnTo>
                  <a:pt x="3198495" y="1929861"/>
                </a:lnTo>
                <a:lnTo>
                  <a:pt x="0" y="1929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5003271" y="3381161"/>
            <a:ext cx="2706622" cy="55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2"/>
              </a:lnSpc>
            </a:pPr>
            <a:r>
              <a:rPr lang="en-US" sz="39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79025" y="990600"/>
            <a:ext cx="3770556" cy="86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FF0000"/>
                </a:solidFill>
                <a:latin typeface="Arial Bold"/>
                <a:ea typeface="Arial Bold"/>
                <a:cs typeface="Arial Bold"/>
                <a:sym typeface="Arial Bold"/>
              </a:rPr>
              <a:t>AGENDA</a:t>
            </a:r>
          </a:p>
        </p:txBody>
      </p:sp>
      <p:sp>
        <p:nvSpPr>
          <p:cNvPr id="19" name="Freeform 19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420076" y="4625337"/>
            <a:ext cx="9447848" cy="134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108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THANK YOU !!</a:t>
            </a:r>
          </a:p>
        </p:txBody>
      </p:sp>
      <p:sp>
        <p:nvSpPr>
          <p:cNvPr id="5" name="Freeform 5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68404" y="2251314"/>
            <a:ext cx="1425600" cy="1173488"/>
            <a:chOff x="0" y="0"/>
            <a:chExt cx="1900800" cy="15646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00800" cy="1564650"/>
            </a:xfrm>
            <a:custGeom>
              <a:avLst/>
              <a:gdLst/>
              <a:ahLst/>
              <a:cxnLst/>
              <a:rect l="l" t="t" r="r" b="b"/>
              <a:pathLst>
                <a:path w="1900800" h="1564650">
                  <a:moveTo>
                    <a:pt x="0" y="0"/>
                  </a:moveTo>
                  <a:lnTo>
                    <a:pt x="1900800" y="0"/>
                  </a:lnTo>
                  <a:lnTo>
                    <a:pt x="1900800" y="1564650"/>
                  </a:lnTo>
                  <a:lnTo>
                    <a:pt x="0" y="1564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900800" cy="158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4999" b="1">
                  <a:solidFill>
                    <a:srgbClr val="D12E2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01.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92323" y="3951477"/>
            <a:ext cx="4096428" cy="104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Project idea, goals, and its importance for real-time interaction and accessibility 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56335" y="2513215"/>
            <a:ext cx="4389034" cy="10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Introduction &amp; 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1625" y="1123325"/>
            <a:ext cx="15244950" cy="9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TABLE OF CONTENTS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245369" y="2251314"/>
            <a:ext cx="1425600" cy="1173488"/>
            <a:chOff x="0" y="0"/>
            <a:chExt cx="1900800" cy="15646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00800" cy="1564650"/>
            </a:xfrm>
            <a:custGeom>
              <a:avLst/>
              <a:gdLst/>
              <a:ahLst/>
              <a:cxnLst/>
              <a:rect l="l" t="t" r="r" b="b"/>
              <a:pathLst>
                <a:path w="1900800" h="1564650">
                  <a:moveTo>
                    <a:pt x="0" y="0"/>
                  </a:moveTo>
                  <a:lnTo>
                    <a:pt x="1900800" y="0"/>
                  </a:lnTo>
                  <a:lnTo>
                    <a:pt x="1900800" y="1564650"/>
                  </a:lnTo>
                  <a:lnTo>
                    <a:pt x="0" y="1564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900800" cy="158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4999" b="1">
                  <a:solidFill>
                    <a:srgbClr val="D12E2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02.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406613" y="3916065"/>
            <a:ext cx="3822210" cy="104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Dataset collection, preprocessing, model architecture, and performance 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96851" y="2505601"/>
            <a:ext cx="3822194" cy="10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Data &amp; Model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22655" y="2457976"/>
            <a:ext cx="1242750" cy="10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03.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27305" y="4152343"/>
            <a:ext cx="4282398" cy="104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Live demonstration and practical uses like device control and VR 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27305" y="2512613"/>
            <a:ext cx="4667880" cy="10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Real-Time Demo &amp; Applications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00721" y="6285267"/>
            <a:ext cx="1242750" cy="10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05.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68215" y="7608927"/>
            <a:ext cx="6212588" cy="104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Key challenges, suggested improvements, and project impact 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64067" y="6340131"/>
            <a:ext cx="6658572" cy="10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98779" y="6321459"/>
            <a:ext cx="124275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04.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62169" y="7575615"/>
            <a:ext cx="5104926" cy="104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Tracking training runs, storing results, and preparing the model for deployment.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06129" y="6380589"/>
            <a:ext cx="5897796" cy="936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MLflow Workflow</a:t>
            </a:r>
          </a:p>
        </p:txBody>
      </p:sp>
      <p:sp>
        <p:nvSpPr>
          <p:cNvPr id="24" name="Freeform 24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23994" y="4647825"/>
            <a:ext cx="17167706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0800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Introduction &amp; 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75225" y="2629275"/>
            <a:ext cx="8537550" cy="211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01.</a:t>
            </a:r>
          </a:p>
        </p:txBody>
      </p:sp>
      <p:sp>
        <p:nvSpPr>
          <p:cNvPr id="6" name="Freeform 6"/>
          <p:cNvSpPr/>
          <p:nvPr/>
        </p:nvSpPr>
        <p:spPr>
          <a:xfrm>
            <a:off x="1795575" y="1546587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103042" y="1413311"/>
            <a:ext cx="1612791" cy="2494306"/>
          </a:xfrm>
          <a:custGeom>
            <a:avLst/>
            <a:gdLst/>
            <a:ahLst/>
            <a:cxnLst/>
            <a:rect l="l" t="t" r="r" b="b"/>
            <a:pathLst>
              <a:path w="1612791" h="2494306">
                <a:moveTo>
                  <a:pt x="0" y="0"/>
                </a:moveTo>
                <a:lnTo>
                  <a:pt x="1612791" y="0"/>
                </a:lnTo>
                <a:lnTo>
                  <a:pt x="1612791" y="2494306"/>
                </a:lnTo>
                <a:lnTo>
                  <a:pt x="0" y="2494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5" r="-1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798099" y="6743364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6"/>
                </a:lnTo>
                <a:lnTo>
                  <a:pt x="0" y="2227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154845" y="6476150"/>
            <a:ext cx="1514289" cy="2762185"/>
          </a:xfrm>
          <a:custGeom>
            <a:avLst/>
            <a:gdLst/>
            <a:ahLst/>
            <a:cxnLst/>
            <a:rect l="l" t="t" r="r" b="b"/>
            <a:pathLst>
              <a:path w="1514289" h="2762185">
                <a:moveTo>
                  <a:pt x="0" y="0"/>
                </a:moveTo>
                <a:lnTo>
                  <a:pt x="1514289" y="0"/>
                </a:lnTo>
                <a:lnTo>
                  <a:pt x="1514289" y="2762185"/>
                </a:lnTo>
                <a:lnTo>
                  <a:pt x="0" y="27621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" r="-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542282" y="2346537"/>
            <a:ext cx="9329550" cy="14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89975" y="4169262"/>
            <a:ext cx="10316644" cy="4041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Real-time detection: Captures hand gestures as they happen .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Gesture translation: Converts hand movements into computer/device commands.</a:t>
            </a:r>
          </a:p>
          <a:p>
            <a:pPr algn="l">
              <a:lnSpc>
                <a:spcPts val="3840"/>
              </a:lnSpc>
            </a:pPr>
            <a:endParaRPr lang="en-US" sz="3200">
              <a:solidFill>
                <a:srgbClr val="121259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Applications: 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- Control programs or devices.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- Display content.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- Assist people with speech difficulties.</a:t>
            </a:r>
          </a:p>
        </p:txBody>
      </p:sp>
      <p:sp>
        <p:nvSpPr>
          <p:cNvPr id="6" name="Freeform 6"/>
          <p:cNvSpPr/>
          <p:nvPr/>
        </p:nvSpPr>
        <p:spPr>
          <a:xfrm>
            <a:off x="2372564" y="5837331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6" y="0"/>
                </a:lnTo>
                <a:lnTo>
                  <a:pt x="2227706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590788" y="3316856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6" y="0"/>
                </a:lnTo>
                <a:lnTo>
                  <a:pt x="2227706" y="2227706"/>
                </a:lnTo>
                <a:lnTo>
                  <a:pt x="0" y="2227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651550" y="5509300"/>
            <a:ext cx="1669638" cy="2883788"/>
          </a:xfrm>
          <a:custGeom>
            <a:avLst/>
            <a:gdLst/>
            <a:ahLst/>
            <a:cxnLst/>
            <a:rect l="l" t="t" r="r" b="b"/>
            <a:pathLst>
              <a:path w="1669638" h="2883788">
                <a:moveTo>
                  <a:pt x="0" y="0"/>
                </a:moveTo>
                <a:lnTo>
                  <a:pt x="1669638" y="0"/>
                </a:lnTo>
                <a:lnTo>
                  <a:pt x="1669638" y="2883788"/>
                </a:lnTo>
                <a:lnTo>
                  <a:pt x="0" y="2883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62" r="-1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948992" y="3123588"/>
            <a:ext cx="1511010" cy="2614264"/>
          </a:xfrm>
          <a:custGeom>
            <a:avLst/>
            <a:gdLst/>
            <a:ahLst/>
            <a:cxnLst/>
            <a:rect l="l" t="t" r="r" b="b"/>
            <a:pathLst>
              <a:path w="1511010" h="2614264">
                <a:moveTo>
                  <a:pt x="0" y="0"/>
                </a:moveTo>
                <a:lnTo>
                  <a:pt x="1511010" y="0"/>
                </a:lnTo>
                <a:lnTo>
                  <a:pt x="1511010" y="2614264"/>
                </a:lnTo>
                <a:lnTo>
                  <a:pt x="0" y="2614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" r="-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25414" y="2003449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6" y="0"/>
                </a:lnTo>
                <a:lnTo>
                  <a:pt x="2227706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83774" y="2084904"/>
            <a:ext cx="1711092" cy="2064818"/>
          </a:xfrm>
          <a:custGeom>
            <a:avLst/>
            <a:gdLst/>
            <a:ahLst/>
            <a:cxnLst/>
            <a:rect l="l" t="t" r="r" b="b"/>
            <a:pathLst>
              <a:path w="1711092" h="2064818">
                <a:moveTo>
                  <a:pt x="0" y="0"/>
                </a:moveTo>
                <a:lnTo>
                  <a:pt x="1711092" y="0"/>
                </a:lnTo>
                <a:lnTo>
                  <a:pt x="1711092" y="2064818"/>
                </a:lnTo>
                <a:lnTo>
                  <a:pt x="0" y="20648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8" r="-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434051" y="3213443"/>
            <a:ext cx="10166504" cy="401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519" lvl="2" indent="-225173" algn="l">
              <a:lnSpc>
                <a:spcPts val="3358"/>
              </a:lnSpc>
              <a:buFont typeface="Arial"/>
              <a:buChar char="⚬"/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Accurately recognize hand gestures in real-time.</a:t>
            </a:r>
          </a:p>
          <a:p>
            <a:pPr marL="675519" lvl="2" indent="-225173" algn="l">
              <a:lnSpc>
                <a:spcPts val="3358"/>
              </a:lnSpc>
              <a:buFont typeface="Arial"/>
              <a:buChar char="⚬"/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Enable users to interact with devices without using a keyboard or mouse.</a:t>
            </a:r>
          </a:p>
          <a:p>
            <a:pPr marL="675519" lvl="2" indent="-225173" algn="l">
              <a:lnSpc>
                <a:spcPts val="3358"/>
              </a:lnSpc>
              <a:buFont typeface="Arial"/>
              <a:buChar char="⚬"/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Practical applications in :</a:t>
            </a:r>
          </a:p>
          <a:p>
            <a:pPr marL="675519" lvl="2" indent="-225173"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marL="815219" lvl="2" indent="-271740" algn="l">
              <a:lnSpc>
                <a:spcPts val="3358"/>
              </a:lnSpc>
              <a:buFont typeface="Arial"/>
              <a:buChar char="⚬"/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Human-Computer Interaction (HCI) .</a:t>
            </a:r>
          </a:p>
          <a:p>
            <a:pPr marL="815219" lvl="2" indent="-271740" algn="l">
              <a:lnSpc>
                <a:spcPts val="3358"/>
              </a:lnSpc>
              <a:buFont typeface="Arial"/>
              <a:buChar char="⚬"/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Virtual Reality (VR). </a:t>
            </a:r>
          </a:p>
          <a:p>
            <a:pPr marL="815219" lvl="2" indent="-271740" algn="l">
              <a:lnSpc>
                <a:spcPts val="3358"/>
              </a:lnSpc>
              <a:buFont typeface="Arial"/>
              <a:buChar char="⚬"/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Accessibility for people with speech difficulties .</a:t>
            </a:r>
          </a:p>
          <a:p>
            <a:pPr marL="675519" lvl="2" indent="-225173" algn="l">
              <a:lnSpc>
                <a:spcPts val="3358"/>
              </a:lnSpc>
              <a:buFont typeface="Arial"/>
              <a:buChar char="⚬"/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Facilitate communication for people with speech impairments using gestures.</a:t>
            </a:r>
          </a:p>
          <a:p>
            <a:pPr marL="675519" lvl="2" indent="-225173" algn="l">
              <a:lnSpc>
                <a:spcPts val="3358"/>
              </a:lnSpc>
            </a:pPr>
            <a:endParaRPr lang="en-US" sz="2799">
              <a:solidFill>
                <a:srgbClr val="121259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75519" lvl="2" indent="-225173" algn="l">
              <a:lnSpc>
                <a:spcPts val="3358"/>
              </a:lnSpc>
            </a:pPr>
            <a:endParaRPr lang="en-US" sz="2799">
              <a:solidFill>
                <a:srgbClr val="12125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34051" y="1608753"/>
            <a:ext cx="11584950" cy="9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Objectives : </a:t>
            </a:r>
          </a:p>
        </p:txBody>
      </p:sp>
      <p:sp>
        <p:nvSpPr>
          <p:cNvPr id="6" name="Freeform 6"/>
          <p:cNvSpPr/>
          <p:nvPr/>
        </p:nvSpPr>
        <p:spPr>
          <a:xfrm>
            <a:off x="14564363" y="5937029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824674" y="6108594"/>
            <a:ext cx="1707105" cy="1884495"/>
          </a:xfrm>
          <a:custGeom>
            <a:avLst/>
            <a:gdLst/>
            <a:ahLst/>
            <a:cxnLst/>
            <a:rect l="l" t="t" r="r" b="b"/>
            <a:pathLst>
              <a:path w="1707105" h="1884495">
                <a:moveTo>
                  <a:pt x="0" y="0"/>
                </a:moveTo>
                <a:lnTo>
                  <a:pt x="1707105" y="0"/>
                </a:lnTo>
                <a:lnTo>
                  <a:pt x="1707105" y="1884495"/>
                </a:lnTo>
                <a:lnTo>
                  <a:pt x="0" y="1884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7" r="-1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23947" y="4647825"/>
            <a:ext cx="16630556" cy="181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Data &amp; Model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75225" y="2629275"/>
            <a:ext cx="8537550" cy="211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02.</a:t>
            </a:r>
          </a:p>
        </p:txBody>
      </p:sp>
      <p:sp>
        <p:nvSpPr>
          <p:cNvPr id="6" name="Freeform 6"/>
          <p:cNvSpPr/>
          <p:nvPr/>
        </p:nvSpPr>
        <p:spPr>
          <a:xfrm>
            <a:off x="1795575" y="1546587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103042" y="1413311"/>
            <a:ext cx="1612791" cy="2494306"/>
          </a:xfrm>
          <a:custGeom>
            <a:avLst/>
            <a:gdLst/>
            <a:ahLst/>
            <a:cxnLst/>
            <a:rect l="l" t="t" r="r" b="b"/>
            <a:pathLst>
              <a:path w="1612791" h="2494306">
                <a:moveTo>
                  <a:pt x="0" y="0"/>
                </a:moveTo>
                <a:lnTo>
                  <a:pt x="1612791" y="0"/>
                </a:lnTo>
                <a:lnTo>
                  <a:pt x="1612791" y="2494306"/>
                </a:lnTo>
                <a:lnTo>
                  <a:pt x="0" y="2494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5" r="-1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798099" y="6743364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6"/>
                </a:lnTo>
                <a:lnTo>
                  <a:pt x="0" y="2227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154845" y="6476150"/>
            <a:ext cx="1514289" cy="2762185"/>
          </a:xfrm>
          <a:custGeom>
            <a:avLst/>
            <a:gdLst/>
            <a:ahLst/>
            <a:cxnLst/>
            <a:rect l="l" t="t" r="r" b="b"/>
            <a:pathLst>
              <a:path w="1514289" h="2762185">
                <a:moveTo>
                  <a:pt x="0" y="0"/>
                </a:moveTo>
                <a:lnTo>
                  <a:pt x="1514289" y="0"/>
                </a:lnTo>
                <a:lnTo>
                  <a:pt x="1514289" y="2762185"/>
                </a:lnTo>
                <a:lnTo>
                  <a:pt x="0" y="27621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" r="-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5085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521625" y="1123325"/>
            <a:ext cx="15244950" cy="9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SEQUENCE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25438" y="2879787"/>
            <a:ext cx="4516088" cy="1161478"/>
            <a:chOff x="0" y="0"/>
            <a:chExt cx="6021451" cy="1548638"/>
          </a:xfrm>
        </p:grpSpPr>
        <p:sp>
          <p:nvSpPr>
            <p:cNvPr id="6" name="Freeform 6"/>
            <p:cNvSpPr/>
            <p:nvPr/>
          </p:nvSpPr>
          <p:spPr>
            <a:xfrm>
              <a:off x="8509" y="8509"/>
              <a:ext cx="6008751" cy="1535938"/>
            </a:xfrm>
            <a:custGeom>
              <a:avLst/>
              <a:gdLst/>
              <a:ahLst/>
              <a:cxnLst/>
              <a:rect l="l" t="t" r="r" b="b"/>
              <a:pathLst>
                <a:path w="6008751" h="1535938">
                  <a:moveTo>
                    <a:pt x="0" y="0"/>
                  </a:moveTo>
                  <a:lnTo>
                    <a:pt x="6008751" y="0"/>
                  </a:lnTo>
                  <a:lnTo>
                    <a:pt x="6008751" y="1535938"/>
                  </a:lnTo>
                  <a:lnTo>
                    <a:pt x="0" y="153593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025769" cy="1552956"/>
            </a:xfrm>
            <a:custGeom>
              <a:avLst/>
              <a:gdLst/>
              <a:ahLst/>
              <a:cxnLst/>
              <a:rect l="l" t="t" r="r" b="b"/>
              <a:pathLst>
                <a:path w="6025769" h="1552956">
                  <a:moveTo>
                    <a:pt x="8509" y="0"/>
                  </a:moveTo>
                  <a:lnTo>
                    <a:pt x="6017260" y="0"/>
                  </a:lnTo>
                  <a:cubicBezTo>
                    <a:pt x="6021959" y="0"/>
                    <a:pt x="6025769" y="3810"/>
                    <a:pt x="6025769" y="8509"/>
                  </a:cubicBezTo>
                  <a:lnTo>
                    <a:pt x="6025769" y="1544447"/>
                  </a:lnTo>
                  <a:cubicBezTo>
                    <a:pt x="6025769" y="1549146"/>
                    <a:pt x="6021959" y="1552956"/>
                    <a:pt x="6017260" y="1552956"/>
                  </a:cubicBezTo>
                  <a:lnTo>
                    <a:pt x="8509" y="1552956"/>
                  </a:lnTo>
                  <a:cubicBezTo>
                    <a:pt x="3810" y="1552956"/>
                    <a:pt x="0" y="1549146"/>
                    <a:pt x="0" y="1544447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544447"/>
                  </a:lnTo>
                  <a:lnTo>
                    <a:pt x="8509" y="1544447"/>
                  </a:lnTo>
                  <a:lnTo>
                    <a:pt x="8509" y="1535938"/>
                  </a:lnTo>
                  <a:lnTo>
                    <a:pt x="6017260" y="1535938"/>
                  </a:lnTo>
                  <a:lnTo>
                    <a:pt x="6017260" y="1544447"/>
                  </a:lnTo>
                  <a:lnTo>
                    <a:pt x="6008751" y="1544447"/>
                  </a:lnTo>
                  <a:lnTo>
                    <a:pt x="6008751" y="8509"/>
                  </a:lnTo>
                  <a:lnTo>
                    <a:pt x="6017260" y="8509"/>
                  </a:lnTo>
                  <a:lnTo>
                    <a:pt x="601726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0200" y="2870262"/>
            <a:ext cx="4506600" cy="1166288"/>
            <a:chOff x="0" y="0"/>
            <a:chExt cx="6008800" cy="15550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08800" cy="1555050"/>
            </a:xfrm>
            <a:custGeom>
              <a:avLst/>
              <a:gdLst/>
              <a:ahLst/>
              <a:cxnLst/>
              <a:rect l="l" t="t" r="r" b="b"/>
              <a:pathLst>
                <a:path w="6008800" h="1555050">
                  <a:moveTo>
                    <a:pt x="0" y="0"/>
                  </a:moveTo>
                  <a:lnTo>
                    <a:pt x="6008800" y="0"/>
                  </a:lnTo>
                  <a:lnTo>
                    <a:pt x="6008800" y="1555050"/>
                  </a:lnTo>
                  <a:lnTo>
                    <a:pt x="0" y="155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6008800" cy="1574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80"/>
                </a:lnSpc>
              </a:pPr>
              <a:r>
                <a:rPr lang="en-US" sz="4400" b="1">
                  <a:solidFill>
                    <a:srgbClr val="12125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Collection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77088" y="2879787"/>
            <a:ext cx="4516088" cy="1161478"/>
            <a:chOff x="0" y="0"/>
            <a:chExt cx="6021451" cy="1548638"/>
          </a:xfrm>
        </p:grpSpPr>
        <p:sp>
          <p:nvSpPr>
            <p:cNvPr id="12" name="Freeform 12"/>
            <p:cNvSpPr/>
            <p:nvPr/>
          </p:nvSpPr>
          <p:spPr>
            <a:xfrm>
              <a:off x="8509" y="8509"/>
              <a:ext cx="6008751" cy="1535938"/>
            </a:xfrm>
            <a:custGeom>
              <a:avLst/>
              <a:gdLst/>
              <a:ahLst/>
              <a:cxnLst/>
              <a:rect l="l" t="t" r="r" b="b"/>
              <a:pathLst>
                <a:path w="6008751" h="1535938">
                  <a:moveTo>
                    <a:pt x="0" y="0"/>
                  </a:moveTo>
                  <a:lnTo>
                    <a:pt x="6008751" y="0"/>
                  </a:lnTo>
                  <a:lnTo>
                    <a:pt x="6008751" y="1535938"/>
                  </a:lnTo>
                  <a:lnTo>
                    <a:pt x="0" y="153593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6025769" cy="1552956"/>
            </a:xfrm>
            <a:custGeom>
              <a:avLst/>
              <a:gdLst/>
              <a:ahLst/>
              <a:cxnLst/>
              <a:rect l="l" t="t" r="r" b="b"/>
              <a:pathLst>
                <a:path w="6025769" h="1552956">
                  <a:moveTo>
                    <a:pt x="8509" y="0"/>
                  </a:moveTo>
                  <a:lnTo>
                    <a:pt x="6017260" y="0"/>
                  </a:lnTo>
                  <a:cubicBezTo>
                    <a:pt x="6021959" y="0"/>
                    <a:pt x="6025769" y="3810"/>
                    <a:pt x="6025769" y="8509"/>
                  </a:cubicBezTo>
                  <a:lnTo>
                    <a:pt x="6025769" y="1544447"/>
                  </a:lnTo>
                  <a:cubicBezTo>
                    <a:pt x="6025769" y="1549146"/>
                    <a:pt x="6021959" y="1552956"/>
                    <a:pt x="6017260" y="1552956"/>
                  </a:cubicBezTo>
                  <a:lnTo>
                    <a:pt x="8509" y="1552956"/>
                  </a:lnTo>
                  <a:cubicBezTo>
                    <a:pt x="3810" y="1552956"/>
                    <a:pt x="0" y="1549146"/>
                    <a:pt x="0" y="1544447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544447"/>
                  </a:lnTo>
                  <a:lnTo>
                    <a:pt x="8509" y="1544447"/>
                  </a:lnTo>
                  <a:lnTo>
                    <a:pt x="8509" y="1535938"/>
                  </a:lnTo>
                  <a:lnTo>
                    <a:pt x="6017260" y="1535938"/>
                  </a:lnTo>
                  <a:lnTo>
                    <a:pt x="6017260" y="1544447"/>
                  </a:lnTo>
                  <a:lnTo>
                    <a:pt x="6008751" y="1544447"/>
                  </a:lnTo>
                  <a:lnTo>
                    <a:pt x="6008751" y="8509"/>
                  </a:lnTo>
                  <a:lnTo>
                    <a:pt x="6017260" y="8509"/>
                  </a:lnTo>
                  <a:lnTo>
                    <a:pt x="601726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81850" y="2870262"/>
            <a:ext cx="4506600" cy="1166288"/>
            <a:chOff x="0" y="0"/>
            <a:chExt cx="6008800" cy="15550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08800" cy="1555050"/>
            </a:xfrm>
            <a:custGeom>
              <a:avLst/>
              <a:gdLst/>
              <a:ahLst/>
              <a:cxnLst/>
              <a:rect l="l" t="t" r="r" b="b"/>
              <a:pathLst>
                <a:path w="6008800" h="1555050">
                  <a:moveTo>
                    <a:pt x="0" y="0"/>
                  </a:moveTo>
                  <a:lnTo>
                    <a:pt x="6008800" y="0"/>
                  </a:lnTo>
                  <a:lnTo>
                    <a:pt x="6008800" y="1555050"/>
                  </a:lnTo>
                  <a:lnTo>
                    <a:pt x="0" y="155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6008800" cy="1574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80"/>
                </a:lnSpc>
              </a:pPr>
              <a:r>
                <a:rPr lang="en-US" sz="4400" b="1">
                  <a:solidFill>
                    <a:srgbClr val="12125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Preprocessing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33499" y="2879927"/>
            <a:ext cx="4516088" cy="1161478"/>
            <a:chOff x="0" y="0"/>
            <a:chExt cx="6021451" cy="1548638"/>
          </a:xfrm>
        </p:grpSpPr>
        <p:sp>
          <p:nvSpPr>
            <p:cNvPr id="18" name="Freeform 18"/>
            <p:cNvSpPr/>
            <p:nvPr/>
          </p:nvSpPr>
          <p:spPr>
            <a:xfrm>
              <a:off x="8509" y="8509"/>
              <a:ext cx="6008751" cy="1535938"/>
            </a:xfrm>
            <a:custGeom>
              <a:avLst/>
              <a:gdLst/>
              <a:ahLst/>
              <a:cxnLst/>
              <a:rect l="l" t="t" r="r" b="b"/>
              <a:pathLst>
                <a:path w="6008751" h="1535938">
                  <a:moveTo>
                    <a:pt x="0" y="0"/>
                  </a:moveTo>
                  <a:lnTo>
                    <a:pt x="6008751" y="0"/>
                  </a:lnTo>
                  <a:lnTo>
                    <a:pt x="6008751" y="1535938"/>
                  </a:lnTo>
                  <a:lnTo>
                    <a:pt x="0" y="153593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6025769" cy="1552956"/>
            </a:xfrm>
            <a:custGeom>
              <a:avLst/>
              <a:gdLst/>
              <a:ahLst/>
              <a:cxnLst/>
              <a:rect l="l" t="t" r="r" b="b"/>
              <a:pathLst>
                <a:path w="6025769" h="1552956">
                  <a:moveTo>
                    <a:pt x="8509" y="0"/>
                  </a:moveTo>
                  <a:lnTo>
                    <a:pt x="6017260" y="0"/>
                  </a:lnTo>
                  <a:cubicBezTo>
                    <a:pt x="6021959" y="0"/>
                    <a:pt x="6025769" y="3810"/>
                    <a:pt x="6025769" y="8509"/>
                  </a:cubicBezTo>
                  <a:lnTo>
                    <a:pt x="6025769" y="1544447"/>
                  </a:lnTo>
                  <a:cubicBezTo>
                    <a:pt x="6025769" y="1549146"/>
                    <a:pt x="6021959" y="1552956"/>
                    <a:pt x="6017260" y="1552956"/>
                  </a:cubicBezTo>
                  <a:lnTo>
                    <a:pt x="8509" y="1552956"/>
                  </a:lnTo>
                  <a:cubicBezTo>
                    <a:pt x="3810" y="1552956"/>
                    <a:pt x="0" y="1549146"/>
                    <a:pt x="0" y="1544447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544447"/>
                  </a:lnTo>
                  <a:lnTo>
                    <a:pt x="8509" y="1544447"/>
                  </a:lnTo>
                  <a:lnTo>
                    <a:pt x="8509" y="1535938"/>
                  </a:lnTo>
                  <a:lnTo>
                    <a:pt x="6017260" y="1535938"/>
                  </a:lnTo>
                  <a:lnTo>
                    <a:pt x="6017260" y="1544447"/>
                  </a:lnTo>
                  <a:lnTo>
                    <a:pt x="6008751" y="1544447"/>
                  </a:lnTo>
                  <a:lnTo>
                    <a:pt x="6008751" y="8509"/>
                  </a:lnTo>
                  <a:lnTo>
                    <a:pt x="6017260" y="8509"/>
                  </a:lnTo>
                  <a:lnTo>
                    <a:pt x="601726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338262" y="2870402"/>
            <a:ext cx="4506600" cy="1166288"/>
            <a:chOff x="0" y="0"/>
            <a:chExt cx="6008800" cy="15550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08800" cy="1555050"/>
            </a:xfrm>
            <a:custGeom>
              <a:avLst/>
              <a:gdLst/>
              <a:ahLst/>
              <a:cxnLst/>
              <a:rect l="l" t="t" r="r" b="b"/>
              <a:pathLst>
                <a:path w="6008800" h="1555050">
                  <a:moveTo>
                    <a:pt x="0" y="0"/>
                  </a:moveTo>
                  <a:lnTo>
                    <a:pt x="6008800" y="0"/>
                  </a:lnTo>
                  <a:lnTo>
                    <a:pt x="6008800" y="1555050"/>
                  </a:lnTo>
                  <a:lnTo>
                    <a:pt x="0" y="155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6008800" cy="1574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80"/>
                </a:lnSpc>
              </a:pPr>
              <a:r>
                <a:rPr lang="en-US" sz="4400" b="1">
                  <a:solidFill>
                    <a:srgbClr val="12125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Model Selection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25438" y="6247787"/>
            <a:ext cx="4516088" cy="1161479"/>
            <a:chOff x="0" y="0"/>
            <a:chExt cx="6021451" cy="1548638"/>
          </a:xfrm>
        </p:grpSpPr>
        <p:sp>
          <p:nvSpPr>
            <p:cNvPr id="24" name="Freeform 24"/>
            <p:cNvSpPr/>
            <p:nvPr/>
          </p:nvSpPr>
          <p:spPr>
            <a:xfrm>
              <a:off x="8509" y="8509"/>
              <a:ext cx="6008751" cy="1535938"/>
            </a:xfrm>
            <a:custGeom>
              <a:avLst/>
              <a:gdLst/>
              <a:ahLst/>
              <a:cxnLst/>
              <a:rect l="l" t="t" r="r" b="b"/>
              <a:pathLst>
                <a:path w="6008751" h="1535938">
                  <a:moveTo>
                    <a:pt x="0" y="0"/>
                  </a:moveTo>
                  <a:lnTo>
                    <a:pt x="6008751" y="0"/>
                  </a:lnTo>
                  <a:lnTo>
                    <a:pt x="6008751" y="1535938"/>
                  </a:lnTo>
                  <a:lnTo>
                    <a:pt x="0" y="153593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6025769" cy="1552956"/>
            </a:xfrm>
            <a:custGeom>
              <a:avLst/>
              <a:gdLst/>
              <a:ahLst/>
              <a:cxnLst/>
              <a:rect l="l" t="t" r="r" b="b"/>
              <a:pathLst>
                <a:path w="6025769" h="1552956">
                  <a:moveTo>
                    <a:pt x="8509" y="0"/>
                  </a:moveTo>
                  <a:lnTo>
                    <a:pt x="6017260" y="0"/>
                  </a:lnTo>
                  <a:cubicBezTo>
                    <a:pt x="6021959" y="0"/>
                    <a:pt x="6025769" y="3810"/>
                    <a:pt x="6025769" y="8509"/>
                  </a:cubicBezTo>
                  <a:lnTo>
                    <a:pt x="6025769" y="1544447"/>
                  </a:lnTo>
                  <a:cubicBezTo>
                    <a:pt x="6025769" y="1549146"/>
                    <a:pt x="6021959" y="1552956"/>
                    <a:pt x="6017260" y="1552956"/>
                  </a:cubicBezTo>
                  <a:lnTo>
                    <a:pt x="8509" y="1552956"/>
                  </a:lnTo>
                  <a:cubicBezTo>
                    <a:pt x="3810" y="1552956"/>
                    <a:pt x="0" y="1549146"/>
                    <a:pt x="0" y="1544447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544447"/>
                  </a:lnTo>
                  <a:lnTo>
                    <a:pt x="8509" y="1544447"/>
                  </a:lnTo>
                  <a:lnTo>
                    <a:pt x="8509" y="1535938"/>
                  </a:lnTo>
                  <a:lnTo>
                    <a:pt x="6017260" y="1535938"/>
                  </a:lnTo>
                  <a:lnTo>
                    <a:pt x="6017260" y="1544447"/>
                  </a:lnTo>
                  <a:lnTo>
                    <a:pt x="6008751" y="1544447"/>
                  </a:lnTo>
                  <a:lnTo>
                    <a:pt x="6008751" y="8509"/>
                  </a:lnTo>
                  <a:lnTo>
                    <a:pt x="6017260" y="8509"/>
                  </a:lnTo>
                  <a:lnTo>
                    <a:pt x="601726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30200" y="6238262"/>
            <a:ext cx="4506600" cy="1166288"/>
            <a:chOff x="0" y="0"/>
            <a:chExt cx="6008800" cy="15550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008800" cy="1555050"/>
            </a:xfrm>
            <a:custGeom>
              <a:avLst/>
              <a:gdLst/>
              <a:ahLst/>
              <a:cxnLst/>
              <a:rect l="l" t="t" r="r" b="b"/>
              <a:pathLst>
                <a:path w="6008800" h="1555050">
                  <a:moveTo>
                    <a:pt x="0" y="0"/>
                  </a:moveTo>
                  <a:lnTo>
                    <a:pt x="6008800" y="0"/>
                  </a:lnTo>
                  <a:lnTo>
                    <a:pt x="6008800" y="1555050"/>
                  </a:lnTo>
                  <a:lnTo>
                    <a:pt x="0" y="155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6008800" cy="1574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80"/>
                </a:lnSpc>
              </a:pPr>
              <a:r>
                <a:rPr lang="en-US" sz="4400" b="1">
                  <a:solidFill>
                    <a:srgbClr val="12125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Model Architecture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877088" y="6247787"/>
            <a:ext cx="4516088" cy="1161479"/>
            <a:chOff x="0" y="0"/>
            <a:chExt cx="6021451" cy="1548638"/>
          </a:xfrm>
        </p:grpSpPr>
        <p:sp>
          <p:nvSpPr>
            <p:cNvPr id="30" name="Freeform 30"/>
            <p:cNvSpPr/>
            <p:nvPr/>
          </p:nvSpPr>
          <p:spPr>
            <a:xfrm>
              <a:off x="8509" y="8509"/>
              <a:ext cx="6008751" cy="1535938"/>
            </a:xfrm>
            <a:custGeom>
              <a:avLst/>
              <a:gdLst/>
              <a:ahLst/>
              <a:cxnLst/>
              <a:rect l="l" t="t" r="r" b="b"/>
              <a:pathLst>
                <a:path w="6008751" h="1535938">
                  <a:moveTo>
                    <a:pt x="0" y="0"/>
                  </a:moveTo>
                  <a:lnTo>
                    <a:pt x="6008751" y="0"/>
                  </a:lnTo>
                  <a:lnTo>
                    <a:pt x="6008751" y="1535938"/>
                  </a:lnTo>
                  <a:lnTo>
                    <a:pt x="0" y="153593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0"/>
              <a:ext cx="6025769" cy="1552956"/>
            </a:xfrm>
            <a:custGeom>
              <a:avLst/>
              <a:gdLst/>
              <a:ahLst/>
              <a:cxnLst/>
              <a:rect l="l" t="t" r="r" b="b"/>
              <a:pathLst>
                <a:path w="6025769" h="1552956">
                  <a:moveTo>
                    <a:pt x="8509" y="0"/>
                  </a:moveTo>
                  <a:lnTo>
                    <a:pt x="6017260" y="0"/>
                  </a:lnTo>
                  <a:cubicBezTo>
                    <a:pt x="6021959" y="0"/>
                    <a:pt x="6025769" y="3810"/>
                    <a:pt x="6025769" y="8509"/>
                  </a:cubicBezTo>
                  <a:lnTo>
                    <a:pt x="6025769" y="1544447"/>
                  </a:lnTo>
                  <a:cubicBezTo>
                    <a:pt x="6025769" y="1549146"/>
                    <a:pt x="6021959" y="1552956"/>
                    <a:pt x="6017260" y="1552956"/>
                  </a:cubicBezTo>
                  <a:lnTo>
                    <a:pt x="8509" y="1552956"/>
                  </a:lnTo>
                  <a:cubicBezTo>
                    <a:pt x="3810" y="1552956"/>
                    <a:pt x="0" y="1549146"/>
                    <a:pt x="0" y="1544447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544447"/>
                  </a:lnTo>
                  <a:lnTo>
                    <a:pt x="8509" y="1544447"/>
                  </a:lnTo>
                  <a:lnTo>
                    <a:pt x="8509" y="1535938"/>
                  </a:lnTo>
                  <a:lnTo>
                    <a:pt x="6017260" y="1535938"/>
                  </a:lnTo>
                  <a:lnTo>
                    <a:pt x="6017260" y="1544447"/>
                  </a:lnTo>
                  <a:lnTo>
                    <a:pt x="6008751" y="1544447"/>
                  </a:lnTo>
                  <a:lnTo>
                    <a:pt x="6008751" y="8509"/>
                  </a:lnTo>
                  <a:lnTo>
                    <a:pt x="6017260" y="8509"/>
                  </a:lnTo>
                  <a:lnTo>
                    <a:pt x="601726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881850" y="6238262"/>
            <a:ext cx="4506600" cy="1166288"/>
            <a:chOff x="0" y="0"/>
            <a:chExt cx="6008800" cy="15550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008800" cy="1555050"/>
            </a:xfrm>
            <a:custGeom>
              <a:avLst/>
              <a:gdLst/>
              <a:ahLst/>
              <a:cxnLst/>
              <a:rect l="l" t="t" r="r" b="b"/>
              <a:pathLst>
                <a:path w="6008800" h="1555050">
                  <a:moveTo>
                    <a:pt x="0" y="0"/>
                  </a:moveTo>
                  <a:lnTo>
                    <a:pt x="6008800" y="0"/>
                  </a:lnTo>
                  <a:lnTo>
                    <a:pt x="6008800" y="1555050"/>
                  </a:lnTo>
                  <a:lnTo>
                    <a:pt x="0" y="155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6008800" cy="1574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80"/>
                </a:lnSpc>
              </a:pPr>
              <a:r>
                <a:rPr lang="en-US" sz="4400" b="1">
                  <a:solidFill>
                    <a:srgbClr val="12125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Model Training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338310" y="6262075"/>
            <a:ext cx="4516088" cy="1161478"/>
            <a:chOff x="0" y="0"/>
            <a:chExt cx="6021451" cy="1548638"/>
          </a:xfrm>
        </p:grpSpPr>
        <p:sp>
          <p:nvSpPr>
            <p:cNvPr id="36" name="Freeform 36"/>
            <p:cNvSpPr/>
            <p:nvPr/>
          </p:nvSpPr>
          <p:spPr>
            <a:xfrm>
              <a:off x="8509" y="8509"/>
              <a:ext cx="6008751" cy="1535938"/>
            </a:xfrm>
            <a:custGeom>
              <a:avLst/>
              <a:gdLst/>
              <a:ahLst/>
              <a:cxnLst/>
              <a:rect l="l" t="t" r="r" b="b"/>
              <a:pathLst>
                <a:path w="6008751" h="1535938">
                  <a:moveTo>
                    <a:pt x="0" y="0"/>
                  </a:moveTo>
                  <a:lnTo>
                    <a:pt x="6008751" y="0"/>
                  </a:lnTo>
                  <a:lnTo>
                    <a:pt x="6008751" y="1535938"/>
                  </a:lnTo>
                  <a:lnTo>
                    <a:pt x="0" y="153593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0" y="0"/>
              <a:ext cx="6025769" cy="1552956"/>
            </a:xfrm>
            <a:custGeom>
              <a:avLst/>
              <a:gdLst/>
              <a:ahLst/>
              <a:cxnLst/>
              <a:rect l="l" t="t" r="r" b="b"/>
              <a:pathLst>
                <a:path w="6025769" h="1552956">
                  <a:moveTo>
                    <a:pt x="8509" y="0"/>
                  </a:moveTo>
                  <a:lnTo>
                    <a:pt x="6017260" y="0"/>
                  </a:lnTo>
                  <a:cubicBezTo>
                    <a:pt x="6021959" y="0"/>
                    <a:pt x="6025769" y="3810"/>
                    <a:pt x="6025769" y="8509"/>
                  </a:cubicBezTo>
                  <a:lnTo>
                    <a:pt x="6025769" y="1544447"/>
                  </a:lnTo>
                  <a:cubicBezTo>
                    <a:pt x="6025769" y="1549146"/>
                    <a:pt x="6021959" y="1552956"/>
                    <a:pt x="6017260" y="1552956"/>
                  </a:cubicBezTo>
                  <a:lnTo>
                    <a:pt x="8509" y="1552956"/>
                  </a:lnTo>
                  <a:cubicBezTo>
                    <a:pt x="3810" y="1552956"/>
                    <a:pt x="0" y="1549146"/>
                    <a:pt x="0" y="1544447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544447"/>
                  </a:lnTo>
                  <a:lnTo>
                    <a:pt x="8509" y="1544447"/>
                  </a:lnTo>
                  <a:lnTo>
                    <a:pt x="8509" y="1535938"/>
                  </a:lnTo>
                  <a:lnTo>
                    <a:pt x="6017260" y="1535938"/>
                  </a:lnTo>
                  <a:lnTo>
                    <a:pt x="6017260" y="1544447"/>
                  </a:lnTo>
                  <a:lnTo>
                    <a:pt x="6008751" y="1544447"/>
                  </a:lnTo>
                  <a:lnTo>
                    <a:pt x="6008751" y="8509"/>
                  </a:lnTo>
                  <a:lnTo>
                    <a:pt x="6017260" y="8509"/>
                  </a:lnTo>
                  <a:lnTo>
                    <a:pt x="601726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2343072" y="6252550"/>
            <a:ext cx="4506600" cy="1166288"/>
            <a:chOff x="0" y="0"/>
            <a:chExt cx="6008800" cy="155505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008800" cy="1555050"/>
            </a:xfrm>
            <a:custGeom>
              <a:avLst/>
              <a:gdLst/>
              <a:ahLst/>
              <a:cxnLst/>
              <a:rect l="l" t="t" r="r" b="b"/>
              <a:pathLst>
                <a:path w="6008800" h="1555050">
                  <a:moveTo>
                    <a:pt x="0" y="0"/>
                  </a:moveTo>
                  <a:lnTo>
                    <a:pt x="6008800" y="0"/>
                  </a:lnTo>
                  <a:lnTo>
                    <a:pt x="6008800" y="1555050"/>
                  </a:lnTo>
                  <a:lnTo>
                    <a:pt x="0" y="155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-19050"/>
              <a:ext cx="6008800" cy="1574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80"/>
                </a:lnSpc>
              </a:pPr>
              <a:r>
                <a:rPr lang="en-US" sz="4400" b="1">
                  <a:solidFill>
                    <a:srgbClr val="12125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Model Evaluation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5922416" y="3451021"/>
            <a:ext cx="973760" cy="19050"/>
            <a:chOff x="0" y="0"/>
            <a:chExt cx="1298347" cy="254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298448" cy="25400"/>
            </a:xfrm>
            <a:custGeom>
              <a:avLst/>
              <a:gdLst/>
              <a:ahLst/>
              <a:cxnLst/>
              <a:rect l="l" t="t" r="r" b="b"/>
              <a:pathLst>
                <a:path w="1298448" h="25400">
                  <a:moveTo>
                    <a:pt x="6350" y="0"/>
                  </a:moveTo>
                  <a:lnTo>
                    <a:pt x="1292098" y="12700"/>
                  </a:lnTo>
                  <a:cubicBezTo>
                    <a:pt x="1295654" y="12700"/>
                    <a:pt x="1298448" y="15621"/>
                    <a:pt x="1298448" y="19050"/>
                  </a:cubicBezTo>
                  <a:cubicBezTo>
                    <a:pt x="1298448" y="22479"/>
                    <a:pt x="1295527" y="25400"/>
                    <a:pt x="1292098" y="25400"/>
                  </a:cubicBezTo>
                  <a:lnTo>
                    <a:pt x="6350" y="12700"/>
                  </a:lnTo>
                  <a:cubicBezTo>
                    <a:pt x="2794" y="12700"/>
                    <a:pt x="0" y="9779"/>
                    <a:pt x="0" y="6350"/>
                  </a:cubicBezTo>
                  <a:cubicBezTo>
                    <a:pt x="0" y="2921"/>
                    <a:pt x="2921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1383650" y="3455788"/>
            <a:ext cx="959373" cy="9665"/>
            <a:chOff x="0" y="0"/>
            <a:chExt cx="1279164" cy="1288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279144" cy="12827"/>
            </a:xfrm>
            <a:custGeom>
              <a:avLst/>
              <a:gdLst/>
              <a:ahLst/>
              <a:cxnLst/>
              <a:rect l="l" t="t" r="r" b="b"/>
              <a:pathLst>
                <a:path w="1279144" h="12827">
                  <a:moveTo>
                    <a:pt x="6350" y="0"/>
                  </a:moveTo>
                  <a:lnTo>
                    <a:pt x="1272794" y="127"/>
                  </a:lnTo>
                  <a:cubicBezTo>
                    <a:pt x="1276350" y="127"/>
                    <a:pt x="1279144" y="2921"/>
                    <a:pt x="1279144" y="6477"/>
                  </a:cubicBezTo>
                  <a:cubicBezTo>
                    <a:pt x="1279144" y="10033"/>
                    <a:pt x="1276350" y="12827"/>
                    <a:pt x="1272794" y="12827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3652256" y="5821928"/>
            <a:ext cx="10965780" cy="19050"/>
            <a:chOff x="0" y="0"/>
            <a:chExt cx="14621040" cy="254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4621002" cy="25400"/>
            </a:xfrm>
            <a:custGeom>
              <a:avLst/>
              <a:gdLst/>
              <a:ahLst/>
              <a:cxnLst/>
              <a:rect l="l" t="t" r="r" b="b"/>
              <a:pathLst>
                <a:path w="14621002" h="25400">
                  <a:moveTo>
                    <a:pt x="6350" y="0"/>
                  </a:moveTo>
                  <a:lnTo>
                    <a:pt x="14614652" y="12700"/>
                  </a:lnTo>
                  <a:cubicBezTo>
                    <a:pt x="14618208" y="12700"/>
                    <a:pt x="14621002" y="15494"/>
                    <a:pt x="14621002" y="19050"/>
                  </a:cubicBezTo>
                  <a:cubicBezTo>
                    <a:pt x="14621002" y="22606"/>
                    <a:pt x="14618208" y="25400"/>
                    <a:pt x="14614652" y="254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5922406" y="6819624"/>
            <a:ext cx="973788" cy="19050"/>
            <a:chOff x="0" y="0"/>
            <a:chExt cx="1298384" cy="254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298448" cy="25400"/>
            </a:xfrm>
            <a:custGeom>
              <a:avLst/>
              <a:gdLst/>
              <a:ahLst/>
              <a:cxnLst/>
              <a:rect l="l" t="t" r="r" b="b"/>
              <a:pathLst>
                <a:path w="1298448" h="25400">
                  <a:moveTo>
                    <a:pt x="6350" y="0"/>
                  </a:moveTo>
                  <a:lnTo>
                    <a:pt x="1292098" y="12700"/>
                  </a:lnTo>
                  <a:cubicBezTo>
                    <a:pt x="1295654" y="12700"/>
                    <a:pt x="1298448" y="15621"/>
                    <a:pt x="1298448" y="19050"/>
                  </a:cubicBezTo>
                  <a:cubicBezTo>
                    <a:pt x="1298448" y="22479"/>
                    <a:pt x="1295527" y="25400"/>
                    <a:pt x="1292098" y="25400"/>
                  </a:cubicBezTo>
                  <a:lnTo>
                    <a:pt x="6350" y="12700"/>
                  </a:lnTo>
                  <a:cubicBezTo>
                    <a:pt x="2794" y="12700"/>
                    <a:pt x="0" y="9779"/>
                    <a:pt x="0" y="6350"/>
                  </a:cubicBezTo>
                  <a:cubicBezTo>
                    <a:pt x="0" y="2921"/>
                    <a:pt x="2921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11383735" y="6828549"/>
            <a:ext cx="964099" cy="19051"/>
            <a:chOff x="0" y="0"/>
            <a:chExt cx="1285465" cy="25401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285371" cy="25277"/>
            </a:xfrm>
            <a:custGeom>
              <a:avLst/>
              <a:gdLst/>
              <a:ahLst/>
              <a:cxnLst/>
              <a:rect l="l" t="t" r="r" b="b"/>
              <a:pathLst>
                <a:path w="1285371" h="25277">
                  <a:moveTo>
                    <a:pt x="6350" y="0"/>
                  </a:moveTo>
                  <a:lnTo>
                    <a:pt x="1279144" y="12700"/>
                  </a:lnTo>
                  <a:cubicBezTo>
                    <a:pt x="1282700" y="12700"/>
                    <a:pt x="1285494" y="15621"/>
                    <a:pt x="1285367" y="19050"/>
                  </a:cubicBezTo>
                  <a:cubicBezTo>
                    <a:pt x="1285240" y="22479"/>
                    <a:pt x="1282446" y="25400"/>
                    <a:pt x="1279017" y="25273"/>
                  </a:cubicBezTo>
                  <a:lnTo>
                    <a:pt x="6350" y="12700"/>
                  </a:lnTo>
                  <a:cubicBezTo>
                    <a:pt x="2794" y="12700"/>
                    <a:pt x="0" y="9779"/>
                    <a:pt x="0" y="6350"/>
                  </a:cubicBezTo>
                  <a:cubicBezTo>
                    <a:pt x="0" y="2921"/>
                    <a:pt x="2921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4586800" y="4031882"/>
            <a:ext cx="14335" cy="2239719"/>
            <a:chOff x="0" y="0"/>
            <a:chExt cx="19113" cy="2986292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9050" cy="2986278"/>
            </a:xfrm>
            <a:custGeom>
              <a:avLst/>
              <a:gdLst/>
              <a:ahLst/>
              <a:cxnLst/>
              <a:rect l="l" t="t" r="r" b="b"/>
              <a:pathLst>
                <a:path w="19050" h="2986278">
                  <a:moveTo>
                    <a:pt x="12700" y="6350"/>
                  </a:moveTo>
                  <a:lnTo>
                    <a:pt x="19050" y="2979928"/>
                  </a:lnTo>
                  <a:cubicBezTo>
                    <a:pt x="19050" y="2983484"/>
                    <a:pt x="16256" y="2986278"/>
                    <a:pt x="12700" y="2986278"/>
                  </a:cubicBezTo>
                  <a:cubicBezTo>
                    <a:pt x="9144" y="2986278"/>
                    <a:pt x="6350" y="2983484"/>
                    <a:pt x="6350" y="2979928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cubicBezTo>
                    <a:pt x="9906" y="0"/>
                    <a:pt x="12700" y="2794"/>
                    <a:pt x="12700" y="635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" name="Freeform 53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1001</Words>
  <Application>Microsoft Office PowerPoint</Application>
  <PresentationFormat>Custom</PresentationFormat>
  <Paragraphs>364</Paragraphs>
  <Slides>30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Calibri</vt:lpstr>
      <vt:lpstr>Arimo Italics</vt:lpstr>
      <vt:lpstr>Arial</vt:lpstr>
      <vt:lpstr>Arimo Bold</vt:lpstr>
      <vt:lpstr>Arial Bold</vt:lpstr>
      <vt:lpstr>Arimo</vt:lpstr>
      <vt:lpstr>Khula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Presentation.pptx</dc:title>
  <cp:lastModifiedBy>Mohammed 20230475</cp:lastModifiedBy>
  <cp:revision>3</cp:revision>
  <dcterms:created xsi:type="dcterms:W3CDTF">2006-08-16T00:00:00Z</dcterms:created>
  <dcterms:modified xsi:type="dcterms:W3CDTF">2025-12-12T14:19:59Z</dcterms:modified>
  <dc:identifier>DAG7TUL41EM</dc:identifier>
</cp:coreProperties>
</file>